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56" r:id="rId3"/>
    <p:sldId id="269" r:id="rId4"/>
    <p:sldId id="270" r:id="rId5"/>
    <p:sldId id="259" r:id="rId6"/>
    <p:sldId id="266" r:id="rId7"/>
    <p:sldId id="260" r:id="rId8"/>
    <p:sldId id="262" r:id="rId9"/>
    <p:sldId id="294" r:id="rId10"/>
    <p:sldId id="263" r:id="rId11"/>
    <p:sldId id="267" r:id="rId12"/>
    <p:sldId id="258" r:id="rId13"/>
    <p:sldId id="296" r:id="rId14"/>
    <p:sldId id="299" r:id="rId15"/>
    <p:sldId id="271" r:id="rId16"/>
    <p:sldId id="272" r:id="rId17"/>
    <p:sldId id="301" r:id="rId18"/>
    <p:sldId id="273" r:id="rId19"/>
    <p:sldId id="274" r:id="rId20"/>
    <p:sldId id="275" r:id="rId21"/>
    <p:sldId id="276" r:id="rId22"/>
    <p:sldId id="278" r:id="rId23"/>
    <p:sldId id="302" r:id="rId24"/>
    <p:sldId id="277" r:id="rId25"/>
    <p:sldId id="280" r:id="rId26"/>
    <p:sldId id="281" r:id="rId27"/>
    <p:sldId id="282" r:id="rId28"/>
    <p:sldId id="283" r:id="rId29"/>
    <p:sldId id="284" r:id="rId30"/>
    <p:sldId id="285" r:id="rId31"/>
    <p:sldId id="287" r:id="rId32"/>
    <p:sldId id="289" r:id="rId33"/>
    <p:sldId id="290" r:id="rId34"/>
    <p:sldId id="303" r:id="rId35"/>
    <p:sldId id="291" r:id="rId36"/>
  </p:sldIdLst>
  <p:sldSz cx="9144000" cy="6858000" type="screen4x3"/>
  <p:notesSz cx="6881813" cy="9296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DA5"/>
    <a:srgbClr val="D4E458"/>
    <a:srgbClr val="FDFB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477" autoAdjust="0"/>
  </p:normalViewPr>
  <p:slideViewPr>
    <p:cSldViewPr>
      <p:cViewPr varScale="1">
        <p:scale>
          <a:sx n="111" d="100"/>
          <a:sy n="111" d="100"/>
        </p:scale>
        <p:origin x="-161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FB969D44-B876-4F76-9E7E-D4659BE64B3E}" type="datetimeFigureOut">
              <a:rPr lang="fr-CA" smtClean="0"/>
              <a:t>2018-06-28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9E37DFA-42CD-4C68-8B9F-1689B2C0E45C}" type="slidenum">
              <a:rPr lang="fr-CA" smtClean="0"/>
              <a:t>‹N°›</a:t>
            </a:fld>
            <a:endParaRPr lang="fr-CA"/>
          </a:p>
        </p:txBody>
      </p:sp>
    </p:spTree>
    <p:extLst>
      <p:ext uri="{BB962C8B-B14F-4D97-AF65-F5344CB8AC3E}">
        <p14:creationId xmlns:p14="http://schemas.microsoft.com/office/powerpoint/2010/main" val="1005996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FB969D44-B876-4F76-9E7E-D4659BE64B3E}" type="datetimeFigureOut">
              <a:rPr lang="fr-CA" smtClean="0"/>
              <a:t>2018-06-28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9E37DFA-42CD-4C68-8B9F-1689B2C0E45C}" type="slidenum">
              <a:rPr lang="fr-CA" smtClean="0"/>
              <a:t>‹N°›</a:t>
            </a:fld>
            <a:endParaRPr lang="fr-CA"/>
          </a:p>
        </p:txBody>
      </p:sp>
    </p:spTree>
    <p:extLst>
      <p:ext uri="{BB962C8B-B14F-4D97-AF65-F5344CB8AC3E}">
        <p14:creationId xmlns:p14="http://schemas.microsoft.com/office/powerpoint/2010/main" val="1501821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FB969D44-B876-4F76-9E7E-D4659BE64B3E}" type="datetimeFigureOut">
              <a:rPr lang="fr-CA" smtClean="0"/>
              <a:t>2018-06-28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9E37DFA-42CD-4C68-8B9F-1689B2C0E45C}" type="slidenum">
              <a:rPr lang="fr-CA" smtClean="0"/>
              <a:t>‹N°›</a:t>
            </a:fld>
            <a:endParaRPr lang="fr-CA"/>
          </a:p>
        </p:txBody>
      </p:sp>
    </p:spTree>
    <p:extLst>
      <p:ext uri="{BB962C8B-B14F-4D97-AF65-F5344CB8AC3E}">
        <p14:creationId xmlns:p14="http://schemas.microsoft.com/office/powerpoint/2010/main" val="129624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FB969D44-B876-4F76-9E7E-D4659BE64B3E}" type="datetimeFigureOut">
              <a:rPr lang="fr-CA" smtClean="0"/>
              <a:t>2018-06-28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9E37DFA-42CD-4C68-8B9F-1689B2C0E45C}" type="slidenum">
              <a:rPr lang="fr-CA" smtClean="0"/>
              <a:t>‹N°›</a:t>
            </a:fld>
            <a:endParaRPr lang="fr-CA"/>
          </a:p>
        </p:txBody>
      </p:sp>
    </p:spTree>
    <p:extLst>
      <p:ext uri="{BB962C8B-B14F-4D97-AF65-F5344CB8AC3E}">
        <p14:creationId xmlns:p14="http://schemas.microsoft.com/office/powerpoint/2010/main" val="229580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B969D44-B876-4F76-9E7E-D4659BE64B3E}" type="datetimeFigureOut">
              <a:rPr lang="fr-CA" smtClean="0"/>
              <a:t>2018-06-28</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9E37DFA-42CD-4C68-8B9F-1689B2C0E45C}" type="slidenum">
              <a:rPr lang="fr-CA" smtClean="0"/>
              <a:t>‹N°›</a:t>
            </a:fld>
            <a:endParaRPr lang="fr-CA"/>
          </a:p>
        </p:txBody>
      </p:sp>
    </p:spTree>
    <p:extLst>
      <p:ext uri="{BB962C8B-B14F-4D97-AF65-F5344CB8AC3E}">
        <p14:creationId xmlns:p14="http://schemas.microsoft.com/office/powerpoint/2010/main" val="4057734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FB969D44-B876-4F76-9E7E-D4659BE64B3E}" type="datetimeFigureOut">
              <a:rPr lang="fr-CA" smtClean="0"/>
              <a:t>2018-06-28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99E37DFA-42CD-4C68-8B9F-1689B2C0E45C}" type="slidenum">
              <a:rPr lang="fr-CA" smtClean="0"/>
              <a:t>‹N°›</a:t>
            </a:fld>
            <a:endParaRPr lang="fr-CA"/>
          </a:p>
        </p:txBody>
      </p:sp>
    </p:spTree>
    <p:extLst>
      <p:ext uri="{BB962C8B-B14F-4D97-AF65-F5344CB8AC3E}">
        <p14:creationId xmlns:p14="http://schemas.microsoft.com/office/powerpoint/2010/main" val="2820641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FB969D44-B876-4F76-9E7E-D4659BE64B3E}" type="datetimeFigureOut">
              <a:rPr lang="fr-CA" smtClean="0"/>
              <a:t>2018-06-28</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99E37DFA-42CD-4C68-8B9F-1689B2C0E45C}" type="slidenum">
              <a:rPr lang="fr-CA" smtClean="0"/>
              <a:t>‹N°›</a:t>
            </a:fld>
            <a:endParaRPr lang="fr-CA"/>
          </a:p>
        </p:txBody>
      </p:sp>
    </p:spTree>
    <p:extLst>
      <p:ext uri="{BB962C8B-B14F-4D97-AF65-F5344CB8AC3E}">
        <p14:creationId xmlns:p14="http://schemas.microsoft.com/office/powerpoint/2010/main" val="3839399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FB969D44-B876-4F76-9E7E-D4659BE64B3E}" type="datetimeFigureOut">
              <a:rPr lang="fr-CA" smtClean="0"/>
              <a:t>2018-06-28</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99E37DFA-42CD-4C68-8B9F-1689B2C0E45C}" type="slidenum">
              <a:rPr lang="fr-CA" smtClean="0"/>
              <a:t>‹N°›</a:t>
            </a:fld>
            <a:endParaRPr lang="fr-CA"/>
          </a:p>
        </p:txBody>
      </p:sp>
    </p:spTree>
    <p:extLst>
      <p:ext uri="{BB962C8B-B14F-4D97-AF65-F5344CB8AC3E}">
        <p14:creationId xmlns:p14="http://schemas.microsoft.com/office/powerpoint/2010/main" val="3188420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B969D44-B876-4F76-9E7E-D4659BE64B3E}" type="datetimeFigureOut">
              <a:rPr lang="fr-CA" smtClean="0"/>
              <a:t>2018-06-28</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99E37DFA-42CD-4C68-8B9F-1689B2C0E45C}" type="slidenum">
              <a:rPr lang="fr-CA" smtClean="0"/>
              <a:t>‹N°›</a:t>
            </a:fld>
            <a:endParaRPr lang="fr-CA"/>
          </a:p>
        </p:txBody>
      </p:sp>
    </p:spTree>
    <p:extLst>
      <p:ext uri="{BB962C8B-B14F-4D97-AF65-F5344CB8AC3E}">
        <p14:creationId xmlns:p14="http://schemas.microsoft.com/office/powerpoint/2010/main" val="362609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B969D44-B876-4F76-9E7E-D4659BE64B3E}" type="datetimeFigureOut">
              <a:rPr lang="fr-CA" smtClean="0"/>
              <a:t>2018-06-28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99E37DFA-42CD-4C68-8B9F-1689B2C0E45C}" type="slidenum">
              <a:rPr lang="fr-CA" smtClean="0"/>
              <a:t>‹N°›</a:t>
            </a:fld>
            <a:endParaRPr lang="fr-CA"/>
          </a:p>
        </p:txBody>
      </p:sp>
    </p:spTree>
    <p:extLst>
      <p:ext uri="{BB962C8B-B14F-4D97-AF65-F5344CB8AC3E}">
        <p14:creationId xmlns:p14="http://schemas.microsoft.com/office/powerpoint/2010/main" val="282835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B969D44-B876-4F76-9E7E-D4659BE64B3E}" type="datetimeFigureOut">
              <a:rPr lang="fr-CA" smtClean="0"/>
              <a:t>2018-06-28</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99E37DFA-42CD-4C68-8B9F-1689B2C0E45C}" type="slidenum">
              <a:rPr lang="fr-CA" smtClean="0"/>
              <a:t>‹N°›</a:t>
            </a:fld>
            <a:endParaRPr lang="fr-CA"/>
          </a:p>
        </p:txBody>
      </p:sp>
    </p:spTree>
    <p:extLst>
      <p:ext uri="{BB962C8B-B14F-4D97-AF65-F5344CB8AC3E}">
        <p14:creationId xmlns:p14="http://schemas.microsoft.com/office/powerpoint/2010/main" val="373184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969D44-B876-4F76-9E7E-D4659BE64B3E}" type="datetimeFigureOut">
              <a:rPr lang="fr-CA" smtClean="0"/>
              <a:t>2018-06-28</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37DFA-42CD-4C68-8B9F-1689B2C0E45C}" type="slidenum">
              <a:rPr lang="fr-CA" smtClean="0"/>
              <a:t>‹N°›</a:t>
            </a:fld>
            <a:endParaRPr lang="fr-CA"/>
          </a:p>
        </p:txBody>
      </p:sp>
    </p:spTree>
    <p:extLst>
      <p:ext uri="{BB962C8B-B14F-4D97-AF65-F5344CB8AC3E}">
        <p14:creationId xmlns:p14="http://schemas.microsoft.com/office/powerpoint/2010/main" val="3318942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3.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 y="38332"/>
            <a:ext cx="9108504" cy="610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2123728" y="4077072"/>
            <a:ext cx="5400600" cy="1785104"/>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smtClean="0"/>
              <a:t>Le nouveau site de la Facturation des mandats d’aide juridique est maintenant plus convivial. Voici quelques-unes de ses caractéristiques:</a:t>
            </a:r>
          </a:p>
          <a:p>
            <a:endParaRPr lang="fr-CA" sz="1100" b="1" dirty="0" smtClean="0"/>
          </a:p>
          <a:p>
            <a:pPr marL="171450" indent="-171450">
              <a:buFont typeface="Wingdings" panose="05000000000000000000" pitchFamily="2" charset="2"/>
              <a:buChar char="ü"/>
            </a:pPr>
            <a:r>
              <a:rPr lang="fr-CA" sz="1100" b="1" dirty="0" smtClean="0"/>
              <a:t>Design plus actuel;</a:t>
            </a:r>
          </a:p>
          <a:p>
            <a:pPr marL="171450" indent="-171450">
              <a:buFont typeface="Wingdings" panose="05000000000000000000" pitchFamily="2" charset="2"/>
              <a:buChar char="ü"/>
            </a:pPr>
            <a:r>
              <a:rPr lang="fr-CA" sz="1100" b="1" dirty="0" smtClean="0"/>
              <a:t>Nouvelles fonctionnalités (formulaire pour dépôt direct en ligne,  capsule d’aide interactive, format adapté aux tablettes, relevés 27, envoi des pièces justificatives en ligne, etc.);</a:t>
            </a:r>
          </a:p>
          <a:p>
            <a:pPr marL="171450" indent="-171450">
              <a:buFont typeface="Wingdings" panose="05000000000000000000" pitchFamily="2" charset="2"/>
              <a:buChar char="ü"/>
            </a:pPr>
            <a:r>
              <a:rPr lang="fr-CA" sz="1100" b="1" dirty="0" smtClean="0"/>
              <a:t>Standard sur l’accessibilité d’un site web;</a:t>
            </a:r>
          </a:p>
          <a:p>
            <a:pPr marL="171450" indent="-171450">
              <a:buFont typeface="Wingdings" panose="05000000000000000000" pitchFamily="2" charset="2"/>
              <a:buChar char="ü"/>
            </a:pPr>
            <a:r>
              <a:rPr lang="fr-CA" sz="1100" b="1" dirty="0" smtClean="0"/>
              <a:t>Bilingue;</a:t>
            </a:r>
          </a:p>
          <a:p>
            <a:endParaRPr lang="fr-CA" sz="1100" b="1" dirty="0" smtClean="0"/>
          </a:p>
        </p:txBody>
      </p:sp>
      <p:sp>
        <p:nvSpPr>
          <p:cNvPr id="4" name="ZoneTexte 3"/>
          <p:cNvSpPr txBox="1"/>
          <p:nvPr/>
        </p:nvSpPr>
        <p:spPr>
          <a:xfrm>
            <a:off x="2267744" y="6381328"/>
            <a:ext cx="4376951" cy="307777"/>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fr-CA" sz="1400" b="1" dirty="0"/>
              <a:t>https://</a:t>
            </a:r>
            <a:r>
              <a:rPr lang="fr-CA" sz="1400" b="1" dirty="0" smtClean="0"/>
              <a:t>www.csj.qc.ca/facturation-mandats-aj</a:t>
            </a:r>
            <a:endParaRPr lang="fr-CA" sz="1400" b="1" dirty="0"/>
          </a:p>
        </p:txBody>
      </p:sp>
    </p:spTree>
    <p:extLst>
      <p:ext uri="{BB962C8B-B14F-4D97-AF65-F5344CB8AC3E}">
        <p14:creationId xmlns:p14="http://schemas.microsoft.com/office/powerpoint/2010/main" val="288711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20" y="116631"/>
            <a:ext cx="6780127" cy="667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5050884" y="401756"/>
            <a:ext cx="3853937" cy="4462760"/>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smtClean="0"/>
              <a:t>Cette page affiche les renseignements pour le paiement de vos factures.</a:t>
            </a:r>
          </a:p>
          <a:p>
            <a:endParaRPr lang="fr-CA" sz="1000" b="1" dirty="0"/>
          </a:p>
          <a:p>
            <a:r>
              <a:rPr lang="fr-CA" sz="1000" b="1" dirty="0" smtClean="0"/>
              <a:t>Vous pouvez mettre à jour votre profil à partir de cette page et soumettre les modifications apportées.</a:t>
            </a:r>
          </a:p>
          <a:p>
            <a:endParaRPr lang="fr-CA" sz="1000" b="1" dirty="0"/>
          </a:p>
          <a:p>
            <a:pPr marL="171450" lvl="0" indent="-171450">
              <a:buFont typeface="Arial" panose="020B0604020202020204" pitchFamily="34" charset="0"/>
              <a:buChar char="•"/>
            </a:pPr>
            <a:r>
              <a:rPr lang="fr-CA" sz="1000" dirty="0"/>
              <a:t>Pour des raisons de sécurité, veuillez prendre note que les modifications de votre profil seront vérifiées par la Commission avant d'être changées officiellement;</a:t>
            </a:r>
          </a:p>
          <a:p>
            <a:pPr marL="171450" lvl="0" indent="-171450">
              <a:buFont typeface="Arial" panose="020B0604020202020204" pitchFamily="34" charset="0"/>
              <a:buChar char="•"/>
            </a:pPr>
            <a:r>
              <a:rPr lang="fr-CA" sz="1000" dirty="0"/>
              <a:t>Les informations de votre profil seront utilisées sur toutes vos factures;</a:t>
            </a:r>
          </a:p>
          <a:p>
            <a:endParaRPr lang="fr-CA" sz="1000" b="1" dirty="0" smtClean="0"/>
          </a:p>
          <a:p>
            <a:endParaRPr lang="fr-CA" sz="1000" b="1" u="sng" dirty="0"/>
          </a:p>
          <a:p>
            <a:r>
              <a:rPr lang="fr-CA" sz="1000" b="1" u="sng" dirty="0" smtClean="0"/>
              <a:t>Vous devez obligatoirement fournir les données suivantes:</a:t>
            </a:r>
          </a:p>
          <a:p>
            <a:endParaRPr lang="fr-CA" sz="1000" b="1" dirty="0"/>
          </a:p>
          <a:p>
            <a:pPr marL="228600" indent="-228600">
              <a:buFont typeface="+mj-lt"/>
              <a:buAutoNum type="arabicPeriod"/>
            </a:pPr>
            <a:r>
              <a:rPr lang="fr-CA" sz="1000" b="1" dirty="0" smtClean="0"/>
              <a:t>Numéro d’assurance sociale: </a:t>
            </a:r>
            <a:r>
              <a:rPr lang="fr-CA" sz="1100" b="1" dirty="0" smtClean="0">
                <a:solidFill>
                  <a:srgbClr val="003DA5"/>
                </a:solidFill>
              </a:rPr>
              <a:t>Important! Si vous n’avez pas fourni votre NAS, vous aurez 3 avertissements. </a:t>
            </a:r>
            <a:r>
              <a:rPr lang="fr-CA" sz="1000" dirty="0" smtClean="0"/>
              <a:t> </a:t>
            </a:r>
            <a:r>
              <a:rPr lang="fr-CA" sz="1100" b="1" dirty="0" smtClean="0">
                <a:solidFill>
                  <a:srgbClr val="003DA5"/>
                </a:solidFill>
              </a:rPr>
              <a:t>Après ces 3 avertissements, le système bloquera la facturation en ligne.  </a:t>
            </a:r>
          </a:p>
          <a:p>
            <a:pPr marL="228600" indent="-228600">
              <a:buFont typeface="+mj-lt"/>
              <a:buAutoNum type="arabicPeriod"/>
            </a:pPr>
            <a:r>
              <a:rPr lang="fr-CA" sz="1000" b="1" dirty="0" smtClean="0"/>
              <a:t>Année d’adhésion au Barreau</a:t>
            </a:r>
            <a:r>
              <a:rPr lang="fr-CA" sz="1000" dirty="0" smtClean="0"/>
              <a:t>;</a:t>
            </a:r>
          </a:p>
          <a:p>
            <a:pPr marL="228600" indent="-228600">
              <a:buFont typeface="+mj-lt"/>
              <a:buAutoNum type="arabicPeriod"/>
            </a:pPr>
            <a:r>
              <a:rPr lang="fr-CA" sz="1000" b="1" dirty="0" smtClean="0"/>
              <a:t>Numéro de membre du Barreau</a:t>
            </a:r>
            <a:r>
              <a:rPr lang="fr-CA" sz="1000" dirty="0" smtClean="0"/>
              <a:t>;</a:t>
            </a:r>
            <a:endParaRPr lang="fr-CA" sz="1000" b="1" dirty="0" smtClean="0"/>
          </a:p>
          <a:p>
            <a:pPr marL="228600" indent="-228600">
              <a:buFont typeface="+mj-lt"/>
              <a:buAutoNum type="arabicPeriod"/>
            </a:pPr>
            <a:r>
              <a:rPr lang="fr-CA" sz="1000" b="1" dirty="0" smtClean="0"/>
              <a:t>Question secrète: </a:t>
            </a:r>
            <a:r>
              <a:rPr lang="fr-CA" sz="1000" dirty="0"/>
              <a:t>Sélectionnez une question </a:t>
            </a:r>
            <a:r>
              <a:rPr lang="fr-CA" sz="1000" dirty="0" smtClean="0"/>
              <a:t>secrète;</a:t>
            </a:r>
          </a:p>
          <a:p>
            <a:pPr marL="228600" indent="-228600">
              <a:buFont typeface="+mj-lt"/>
              <a:buAutoNum type="arabicPeriod"/>
            </a:pPr>
            <a:r>
              <a:rPr lang="fr-CA" sz="1000" b="1" dirty="0" smtClean="0"/>
              <a:t>Réponse à la question secrète: </a:t>
            </a:r>
            <a:r>
              <a:rPr lang="fr-CA" sz="1000" dirty="0"/>
              <a:t>Entrez une réponse à votre question secrète que vous n'aurez pas de difficulté à retenir. </a:t>
            </a:r>
            <a:endParaRPr lang="fr-CA" sz="1000" dirty="0" smtClean="0"/>
          </a:p>
          <a:p>
            <a:pPr marL="228600" indent="-228600">
              <a:buFont typeface="+mj-lt"/>
              <a:buAutoNum type="arabicPeriod"/>
            </a:pPr>
            <a:endParaRPr lang="fr-CA" sz="1000" dirty="0"/>
          </a:p>
          <a:p>
            <a:r>
              <a:rPr lang="fr-CA" sz="1000" dirty="0" smtClean="0"/>
              <a:t>Ces 4 dernières informations seront utilisées </a:t>
            </a:r>
            <a:r>
              <a:rPr lang="fr-CA" sz="1000" dirty="0"/>
              <a:t>dans les questions de sécurité lors de l’inscription à la facturation en ligne ou lors de l’adhésion au dépôt direct</a:t>
            </a:r>
            <a:endParaRPr lang="fr-CA" sz="1000" b="1" dirty="0"/>
          </a:p>
        </p:txBody>
      </p:sp>
      <p:sp>
        <p:nvSpPr>
          <p:cNvPr id="7" name="Ellipse 6"/>
          <p:cNvSpPr/>
          <p:nvPr/>
        </p:nvSpPr>
        <p:spPr>
          <a:xfrm>
            <a:off x="20510" y="113231"/>
            <a:ext cx="1527154" cy="36344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807602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08" y="1377379"/>
            <a:ext cx="6625781" cy="2813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7229"/>
            <a:ext cx="760095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807" y="4365104"/>
            <a:ext cx="6625781" cy="1882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7028576" y="1772816"/>
            <a:ext cx="1877379" cy="2092881"/>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smtClean="0"/>
              <a:t>Si les modifications  font parties de la section du haut (</a:t>
            </a:r>
            <a:r>
              <a:rPr lang="fr-CA" sz="1000" dirty="0" smtClean="0"/>
              <a:t>Nom, NAS, Adresse, Téléphone, Télécopieur, Courriel, Ville réf. Kilométrage, Année d’inscription au Barreau ou à la chambre des notaires, numéro de membre du Barreau ou de la chambre des notaires</a:t>
            </a:r>
            <a:r>
              <a:rPr lang="fr-CA" sz="1000" b="1" dirty="0" smtClean="0"/>
              <a:t>) , des vérifications de la Commission  seront nécessaires  et un délai de 2 jours ouvrables sera nécessaire à la mise à jour.</a:t>
            </a:r>
          </a:p>
        </p:txBody>
      </p:sp>
      <p:sp>
        <p:nvSpPr>
          <p:cNvPr id="6" name="ZoneTexte 5"/>
          <p:cNvSpPr txBox="1"/>
          <p:nvPr/>
        </p:nvSpPr>
        <p:spPr>
          <a:xfrm>
            <a:off x="7026328" y="4322998"/>
            <a:ext cx="1877379" cy="861774"/>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smtClean="0"/>
              <a:t>Si les modifications  font parties de la section du bas (</a:t>
            </a:r>
            <a:r>
              <a:rPr lang="fr-CA" sz="1000" dirty="0" smtClean="0"/>
              <a:t>Question secrète, Réponse, Firme, No TPS, No TVQ)</a:t>
            </a:r>
            <a:r>
              <a:rPr lang="fr-CA" sz="1000" b="1" dirty="0" smtClean="0"/>
              <a:t>, les mises à jour sont effectuées sans délai.</a:t>
            </a:r>
          </a:p>
        </p:txBody>
      </p:sp>
      <p:sp>
        <p:nvSpPr>
          <p:cNvPr id="7" name="Ellipse 6"/>
          <p:cNvSpPr/>
          <p:nvPr/>
        </p:nvSpPr>
        <p:spPr>
          <a:xfrm>
            <a:off x="4860032" y="1340768"/>
            <a:ext cx="1095106"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Ellipse 7"/>
          <p:cNvSpPr/>
          <p:nvPr/>
        </p:nvSpPr>
        <p:spPr>
          <a:xfrm>
            <a:off x="1549854" y="4465852"/>
            <a:ext cx="2878130" cy="7189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9" name="Connecteur droit avec flèche 8"/>
          <p:cNvCxnSpPr/>
          <p:nvPr/>
        </p:nvCxnSpPr>
        <p:spPr>
          <a:xfrm flipH="1" flipV="1">
            <a:off x="5004048" y="2060848"/>
            <a:ext cx="2022280" cy="6480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5652120" y="4465852"/>
            <a:ext cx="1376456" cy="28803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073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69" y="37679"/>
            <a:ext cx="8928992" cy="680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563888" y="2887776"/>
            <a:ext cx="2952328" cy="1477328"/>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smtClean="0"/>
              <a:t>La page d’accueil s’affiche lorsque vous êtes connecté au système de la facturation en ligne.  </a:t>
            </a:r>
          </a:p>
          <a:p>
            <a:endParaRPr lang="fr-CA" sz="1000" b="1" dirty="0"/>
          </a:p>
          <a:p>
            <a:pPr marL="171450" indent="-171450">
              <a:buFont typeface="Arial" panose="020B0604020202020204" pitchFamily="34" charset="0"/>
              <a:buChar char="•"/>
            </a:pPr>
            <a:r>
              <a:rPr lang="fr-CA" sz="1000" b="1" dirty="0" smtClean="0"/>
              <a:t>Votre nom </a:t>
            </a:r>
            <a:r>
              <a:rPr lang="fr-CA" sz="1000" dirty="0" smtClean="0"/>
              <a:t>apparaît en haut à droite;</a:t>
            </a:r>
          </a:p>
          <a:p>
            <a:pPr marL="171450" indent="-171450">
              <a:buFont typeface="Arial" panose="020B0604020202020204" pitchFamily="34" charset="0"/>
              <a:buChar char="•"/>
            </a:pPr>
            <a:r>
              <a:rPr lang="fr-CA" sz="1000" dirty="0" smtClean="0"/>
              <a:t>Vous avez un aperçu des </a:t>
            </a:r>
            <a:r>
              <a:rPr lang="fr-CA" sz="1000" b="1" dirty="0" smtClean="0"/>
              <a:t>deux dernières infos </a:t>
            </a:r>
            <a:r>
              <a:rPr lang="fr-CA" sz="1000" dirty="0" smtClean="0"/>
              <a:t>relatives au système de la facturation en ligne;</a:t>
            </a:r>
          </a:p>
          <a:p>
            <a:pPr marL="171450" indent="-171450">
              <a:buFont typeface="Arial" panose="020B0604020202020204" pitchFamily="34" charset="0"/>
              <a:buChar char="•"/>
            </a:pPr>
            <a:r>
              <a:rPr lang="fr-CA" sz="1000" b="1" dirty="0" smtClean="0"/>
              <a:t>Divers documents </a:t>
            </a:r>
            <a:r>
              <a:rPr lang="fr-CA" sz="1000" dirty="0" smtClean="0"/>
              <a:t>sont disponibles contenant des informations pertinentes pour aider la facturation;</a:t>
            </a:r>
          </a:p>
        </p:txBody>
      </p:sp>
      <p:cxnSp>
        <p:nvCxnSpPr>
          <p:cNvPr id="8" name="Connecteur droit avec flèche 7"/>
          <p:cNvCxnSpPr/>
          <p:nvPr/>
        </p:nvCxnSpPr>
        <p:spPr>
          <a:xfrm flipV="1">
            <a:off x="6228184" y="3212976"/>
            <a:ext cx="360040" cy="36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3167844" y="3933056"/>
            <a:ext cx="612068" cy="2880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Ellipse 15"/>
          <p:cNvSpPr/>
          <p:nvPr/>
        </p:nvSpPr>
        <p:spPr>
          <a:xfrm>
            <a:off x="72873" y="692698"/>
            <a:ext cx="1095106"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741034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976209"/>
            <a:ext cx="8955360" cy="3790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e 2"/>
          <p:cNvSpPr/>
          <p:nvPr/>
        </p:nvSpPr>
        <p:spPr>
          <a:xfrm>
            <a:off x="179512" y="976209"/>
            <a:ext cx="1095106"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ZoneTexte 3"/>
          <p:cNvSpPr txBox="1"/>
          <p:nvPr/>
        </p:nvSpPr>
        <p:spPr>
          <a:xfrm>
            <a:off x="5833024" y="188640"/>
            <a:ext cx="2952328" cy="2554545"/>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smtClean="0"/>
              <a:t>Création d’une nouvelle facture</a:t>
            </a:r>
          </a:p>
          <a:p>
            <a:endParaRPr lang="fr-CA" sz="1000" b="1" dirty="0"/>
          </a:p>
          <a:p>
            <a:pPr marL="171450" indent="-171450">
              <a:buFont typeface="Arial" panose="020B0604020202020204" pitchFamily="34" charset="0"/>
              <a:buChar char="•"/>
            </a:pPr>
            <a:r>
              <a:rPr lang="fr-CA" sz="1000" b="1" dirty="0" smtClean="0"/>
              <a:t>Entrez votre numéro de  mandat  (RR-BB-NNNNNNNN-NN). Le numéro est composé du numéro de région, numéro de bureau et numéro de dossier (numéro inscrit dans la case No dossier de votre mandat).  </a:t>
            </a:r>
            <a:r>
              <a:rPr lang="fr-CA" sz="1000" dirty="0" smtClean="0"/>
              <a:t>S’il existe deux numéros inscrits dans la case No dossier de votre mandat, veuillez prendre celui figurant sur la 2</a:t>
            </a:r>
            <a:r>
              <a:rPr lang="fr-CA" sz="1000" baseline="30000" dirty="0" smtClean="0"/>
              <a:t>ième</a:t>
            </a:r>
            <a:r>
              <a:rPr lang="fr-CA" sz="1000" dirty="0" smtClean="0"/>
              <a:t> ligne.  </a:t>
            </a:r>
          </a:p>
          <a:p>
            <a:pPr marL="171450" indent="-171450">
              <a:buFont typeface="Arial" panose="020B0604020202020204" pitchFamily="34" charset="0"/>
              <a:buChar char="•"/>
            </a:pPr>
            <a:r>
              <a:rPr lang="fr-CA" sz="1000" dirty="0" smtClean="0"/>
              <a:t>Vous pouvez entrer les 14 premiers caractères du numéro de mandat (ex: 18-01-12345678) et le système affichera la dernière image correspondant à ce numéro de mandat;</a:t>
            </a:r>
          </a:p>
          <a:p>
            <a:pPr marL="171450" indent="-171450">
              <a:buFont typeface="Arial" panose="020B0604020202020204" pitchFamily="34" charset="0"/>
              <a:buChar char="•"/>
            </a:pPr>
            <a:r>
              <a:rPr lang="fr-CA" sz="1000" b="1" dirty="0" smtClean="0"/>
              <a:t>Cliquez </a:t>
            </a:r>
            <a:r>
              <a:rPr lang="fr-CA" sz="1000" b="1" dirty="0"/>
              <a:t>sur le bouton « Préparer la facture ».  </a:t>
            </a:r>
          </a:p>
          <a:p>
            <a:endParaRPr lang="fr-CA" sz="1000" b="1" dirty="0"/>
          </a:p>
        </p:txBody>
      </p:sp>
      <p:sp>
        <p:nvSpPr>
          <p:cNvPr id="5" name="ZoneTexte 4"/>
          <p:cNvSpPr txBox="1"/>
          <p:nvPr/>
        </p:nvSpPr>
        <p:spPr>
          <a:xfrm>
            <a:off x="3635896" y="3555725"/>
            <a:ext cx="5359533" cy="3016210"/>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smtClean="0"/>
              <a:t>Factures non soumises</a:t>
            </a:r>
          </a:p>
          <a:p>
            <a:endParaRPr lang="fr-CA" sz="1000" b="1" dirty="0" smtClean="0"/>
          </a:p>
          <a:p>
            <a:r>
              <a:rPr lang="fr-CA" sz="1000" b="1" dirty="0" smtClean="0"/>
              <a:t>Cette option vous permet de compléter une facture que vous avez mise en attente et qui n’a pas été soumise.  </a:t>
            </a:r>
          </a:p>
          <a:p>
            <a:endParaRPr lang="fr-CA" sz="1000" b="1" dirty="0" smtClean="0"/>
          </a:p>
          <a:p>
            <a:r>
              <a:rPr lang="fr-CA" sz="1000" dirty="0" smtClean="0"/>
              <a:t>Une sauvegarde est créée automatiquement dès que vous entrez dans une facture donc vous ne perdez rien si vous laissez la facture à n’importe quel moment.</a:t>
            </a:r>
          </a:p>
          <a:p>
            <a:endParaRPr lang="fr-CA" sz="1000" dirty="0" smtClean="0"/>
          </a:p>
          <a:p>
            <a:pPr marL="228600" lvl="0" indent="-228600">
              <a:buFont typeface="+mj-lt"/>
              <a:buAutoNum type="arabicPeriod"/>
            </a:pPr>
            <a:r>
              <a:rPr lang="fr-CA" sz="1000" b="1" dirty="0"/>
              <a:t>Pour modifier une facture </a:t>
            </a:r>
            <a:r>
              <a:rPr lang="fr-CA" sz="1000" dirty="0"/>
              <a:t>non soumise, cliquez sur le numéro de mandat correspondant dans la grille;</a:t>
            </a:r>
          </a:p>
          <a:p>
            <a:pPr marL="228600" lvl="0" indent="-228600">
              <a:buFont typeface="+mj-lt"/>
              <a:buAutoNum type="arabicPeriod"/>
            </a:pPr>
            <a:r>
              <a:rPr lang="fr-CA" sz="1000" b="1" dirty="0"/>
              <a:t>Pour supprimer une facture </a:t>
            </a:r>
            <a:r>
              <a:rPr lang="fr-CA" sz="1000" dirty="0"/>
              <a:t>non soumise, cliquez sur le x rouge à droite dans la grille sur la ligne correspondant au numéro de mandat; </a:t>
            </a:r>
            <a:endParaRPr lang="fr-CA" sz="1000" dirty="0" smtClean="0"/>
          </a:p>
          <a:p>
            <a:pPr marL="228600" lvl="0" indent="-228600">
              <a:buFont typeface="+mj-lt"/>
              <a:buAutoNum type="arabicPeriod"/>
            </a:pPr>
            <a:r>
              <a:rPr lang="fr-CA" sz="1000" dirty="0" smtClean="0"/>
              <a:t>Par défaut </a:t>
            </a:r>
            <a:r>
              <a:rPr lang="fr-CA" sz="1000" b="1" dirty="0" smtClean="0"/>
              <a:t>les colonnes sont triées par « Date modif » décroissant</a:t>
            </a:r>
            <a:r>
              <a:rPr lang="fr-CA" sz="1000" dirty="0" smtClean="0"/>
              <a:t>.  Vous pouvez trier tous les colonnes par ordre croissant ou décroissant </a:t>
            </a:r>
            <a:r>
              <a:rPr lang="fr-CA" sz="1000" dirty="0"/>
              <a:t>en cliquant sur le titre de la colonne</a:t>
            </a:r>
            <a:r>
              <a:rPr lang="fr-CA" sz="1000" dirty="0" smtClean="0"/>
              <a:t>.</a:t>
            </a:r>
            <a:endParaRPr lang="fr-CA" sz="1000" dirty="0"/>
          </a:p>
          <a:p>
            <a:endParaRPr lang="fr-CA" sz="1000" b="1" dirty="0"/>
          </a:p>
          <a:p>
            <a:r>
              <a:rPr lang="fr-CA" sz="1000" b="1" dirty="0" smtClean="0"/>
              <a:t>N.B.</a:t>
            </a:r>
          </a:p>
          <a:p>
            <a:r>
              <a:rPr lang="fr-CA" sz="1000" b="1" dirty="0">
                <a:solidFill>
                  <a:srgbClr val="003DA5"/>
                </a:solidFill>
              </a:rPr>
              <a:t>Veuillez noter que les factures non soumises à la Commission seront conservées pour une période de 30 jours.</a:t>
            </a:r>
            <a:r>
              <a:rPr lang="fr-CA" sz="1000" b="1" dirty="0"/>
              <a:t>  </a:t>
            </a:r>
            <a:r>
              <a:rPr lang="fr-CA" sz="1000" dirty="0"/>
              <a:t>Si vous désirez conserver </a:t>
            </a:r>
            <a:r>
              <a:rPr lang="fr-CA" sz="1000" dirty="0" smtClean="0"/>
              <a:t>une facture </a:t>
            </a:r>
            <a:r>
              <a:rPr lang="fr-CA" sz="1000" dirty="0"/>
              <a:t>plus longtemps, vous n'avez qu'à y accéder de nouveau.  Vous recevrez </a:t>
            </a:r>
            <a:r>
              <a:rPr lang="fr-CA" sz="1000" dirty="0" smtClean="0"/>
              <a:t>un </a:t>
            </a:r>
            <a:r>
              <a:rPr lang="fr-CA" sz="1000" dirty="0"/>
              <a:t>message 5 jours avant la destruction de la sauvegarde</a:t>
            </a:r>
            <a:r>
              <a:rPr lang="fr-CA" sz="1000" dirty="0" smtClean="0"/>
              <a:t>.</a:t>
            </a:r>
            <a:endParaRPr lang="fr-CA" sz="1000" b="1" dirty="0"/>
          </a:p>
        </p:txBody>
      </p:sp>
      <p:cxnSp>
        <p:nvCxnSpPr>
          <p:cNvPr id="6" name="Connecteur droit avec flèche 5"/>
          <p:cNvCxnSpPr/>
          <p:nvPr/>
        </p:nvCxnSpPr>
        <p:spPr>
          <a:xfrm flipH="1">
            <a:off x="3635896" y="692696"/>
            <a:ext cx="2376264" cy="16561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H="1">
            <a:off x="5580112" y="2456892"/>
            <a:ext cx="432048" cy="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flipV="1">
            <a:off x="1403648" y="4329100"/>
            <a:ext cx="2520280" cy="5400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529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028701"/>
            <a:ext cx="8784976" cy="3745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9" y="2492896"/>
            <a:ext cx="1512168" cy="1795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Ellipse 4"/>
          <p:cNvSpPr/>
          <p:nvPr/>
        </p:nvSpPr>
        <p:spPr>
          <a:xfrm>
            <a:off x="740590" y="976209"/>
            <a:ext cx="1095106"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nvSpPr>
        <p:spPr>
          <a:xfrm>
            <a:off x="5833024" y="188640"/>
            <a:ext cx="2952328" cy="2400657"/>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smtClean="0"/>
              <a:t>Révision d’une facture</a:t>
            </a:r>
          </a:p>
          <a:p>
            <a:endParaRPr lang="fr-CA" sz="1000" b="1" dirty="0"/>
          </a:p>
          <a:p>
            <a:pPr marL="171450" indent="-171450">
              <a:buFont typeface="Arial" panose="020B0604020202020204" pitchFamily="34" charset="0"/>
              <a:buChar char="•"/>
            </a:pPr>
            <a:r>
              <a:rPr lang="fr-CA" sz="1000" b="1" dirty="0" smtClean="0"/>
              <a:t>Entrez le numéro de la facture (ex: WP1234567890) et cliquez sur le bouton « Créer une révision </a:t>
            </a:r>
            <a:r>
              <a:rPr lang="fr-CA" sz="1000" dirty="0" smtClean="0"/>
              <a:t>».  Le numéro est composé du formation suivant:</a:t>
            </a:r>
          </a:p>
          <a:p>
            <a:pPr marL="628650" lvl="1" indent="-171450">
              <a:buFont typeface="Arial" panose="020B0604020202020204" pitchFamily="34" charset="0"/>
              <a:buChar char="•"/>
            </a:pPr>
            <a:r>
              <a:rPr lang="fr-CA" sz="1000" dirty="0" smtClean="0"/>
              <a:t>1</a:t>
            </a:r>
            <a:r>
              <a:rPr lang="fr-CA" sz="1000" baseline="30000" dirty="0" smtClean="0"/>
              <a:t>er</a:t>
            </a:r>
            <a:r>
              <a:rPr lang="fr-CA" sz="1000" dirty="0" smtClean="0"/>
              <a:t> et 2</a:t>
            </a:r>
            <a:r>
              <a:rPr lang="fr-CA" sz="1000" baseline="30000" dirty="0" smtClean="0"/>
              <a:t>e</a:t>
            </a:r>
            <a:r>
              <a:rPr lang="fr-CA" sz="1000" dirty="0" smtClean="0"/>
              <a:t> caractère: Alphabétique</a:t>
            </a:r>
          </a:p>
          <a:p>
            <a:pPr marL="628650" lvl="1" indent="-171450">
              <a:buFont typeface="Arial" panose="020B0604020202020204" pitchFamily="34" charset="0"/>
              <a:buChar char="•"/>
            </a:pPr>
            <a:r>
              <a:rPr lang="fr-CA" sz="1000" dirty="0" smtClean="0"/>
              <a:t>3</a:t>
            </a:r>
            <a:r>
              <a:rPr lang="fr-CA" sz="1000" baseline="30000" dirty="0" smtClean="0"/>
              <a:t>e</a:t>
            </a:r>
            <a:r>
              <a:rPr lang="fr-CA" sz="1000" dirty="0" smtClean="0"/>
              <a:t> à 12</a:t>
            </a:r>
            <a:r>
              <a:rPr lang="fr-CA" sz="1000" baseline="30000" dirty="0" smtClean="0"/>
              <a:t>e</a:t>
            </a:r>
            <a:r>
              <a:rPr lang="fr-CA" sz="1000" dirty="0" smtClean="0"/>
              <a:t> caractère: Numérique</a:t>
            </a:r>
          </a:p>
          <a:p>
            <a:pPr marL="171450" indent="-171450">
              <a:buFont typeface="Arial" panose="020B0604020202020204" pitchFamily="34" charset="0"/>
              <a:buChar char="•"/>
            </a:pPr>
            <a:r>
              <a:rPr lang="fr-CA" sz="1000" dirty="0" smtClean="0"/>
              <a:t>Ne pas mettre le suffixe -00</a:t>
            </a:r>
          </a:p>
          <a:p>
            <a:pPr marL="171450" indent="-171450">
              <a:buFont typeface="Arial" panose="020B0604020202020204" pitchFamily="34" charset="0"/>
              <a:buChar char="•"/>
            </a:pPr>
            <a:r>
              <a:rPr lang="fr-CA" sz="1000" b="1" dirty="0" smtClean="0"/>
              <a:t>Vous  pouvez </a:t>
            </a:r>
            <a:r>
              <a:rPr lang="fr-CA" sz="1000" b="1" dirty="0"/>
              <a:t>entrer les 2 premiers caractères du numéro de la facture(ex: WP) </a:t>
            </a:r>
            <a:r>
              <a:rPr lang="fr-CA" sz="1000" dirty="0"/>
              <a:t>et le système affichera toutes vos factures déjà soumises. Ensuite vous n'avez qu'à sélectionner une facture dans la liste déroulante.</a:t>
            </a:r>
          </a:p>
          <a:p>
            <a:pPr marL="171450" indent="-171450">
              <a:buFont typeface="Arial" panose="020B0604020202020204" pitchFamily="34" charset="0"/>
              <a:buChar char="•"/>
            </a:pPr>
            <a:endParaRPr lang="fr-CA" sz="1000" b="1" dirty="0" smtClean="0"/>
          </a:p>
        </p:txBody>
      </p:sp>
      <p:cxnSp>
        <p:nvCxnSpPr>
          <p:cNvPr id="7" name="Connecteur droit avec flèche 6"/>
          <p:cNvCxnSpPr/>
          <p:nvPr/>
        </p:nvCxnSpPr>
        <p:spPr>
          <a:xfrm flipH="1">
            <a:off x="3635896" y="692696"/>
            <a:ext cx="2376264" cy="165618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3131840" y="3789040"/>
            <a:ext cx="5802896" cy="3016210"/>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smtClean="0"/>
              <a:t>Révision non soumises</a:t>
            </a:r>
          </a:p>
          <a:p>
            <a:endParaRPr lang="fr-CA" sz="1000" b="1" dirty="0"/>
          </a:p>
          <a:p>
            <a:r>
              <a:rPr lang="fr-CA" sz="1000" b="1" dirty="0"/>
              <a:t>Cette option vous permet de </a:t>
            </a:r>
            <a:r>
              <a:rPr lang="fr-CA" sz="1000" b="1" dirty="0" smtClean="0"/>
              <a:t>compléter </a:t>
            </a:r>
            <a:r>
              <a:rPr lang="fr-CA" sz="1000" b="1" dirty="0"/>
              <a:t>une </a:t>
            </a:r>
            <a:r>
              <a:rPr lang="fr-CA" sz="1000" b="1" dirty="0" smtClean="0"/>
              <a:t>révision que </a:t>
            </a:r>
            <a:r>
              <a:rPr lang="fr-CA" sz="1000" b="1" dirty="0"/>
              <a:t>vous avez mise en attente et qui n’a pas été soumise.  </a:t>
            </a:r>
          </a:p>
          <a:p>
            <a:endParaRPr lang="fr-CA" sz="1000" b="1" dirty="0"/>
          </a:p>
          <a:p>
            <a:r>
              <a:rPr lang="fr-CA" sz="1000" dirty="0"/>
              <a:t>Une sauvegarde est créée automatiquement dès que vous entrez dans une </a:t>
            </a:r>
            <a:r>
              <a:rPr lang="fr-CA" sz="1000" dirty="0" smtClean="0"/>
              <a:t>facture donc </a:t>
            </a:r>
            <a:r>
              <a:rPr lang="fr-CA" sz="1000" dirty="0"/>
              <a:t>vous ne perdez rien si vous laissez la facture à n’importe quel moment.</a:t>
            </a:r>
          </a:p>
          <a:p>
            <a:endParaRPr lang="fr-CA" sz="1000" dirty="0"/>
          </a:p>
          <a:p>
            <a:pPr marL="228600" lvl="0" indent="-228600">
              <a:buFont typeface="+mj-lt"/>
              <a:buAutoNum type="arabicPeriod"/>
            </a:pPr>
            <a:r>
              <a:rPr lang="fr-CA" sz="1000" b="1" dirty="0"/>
              <a:t>Pour modifier une </a:t>
            </a:r>
            <a:r>
              <a:rPr lang="fr-CA" sz="1000" b="1" dirty="0" smtClean="0"/>
              <a:t>révision </a:t>
            </a:r>
            <a:r>
              <a:rPr lang="fr-CA" sz="1000" dirty="0" smtClean="0"/>
              <a:t>non </a:t>
            </a:r>
            <a:r>
              <a:rPr lang="fr-CA" sz="1000" dirty="0"/>
              <a:t>soumise, cliquez sur le numéro de </a:t>
            </a:r>
            <a:r>
              <a:rPr lang="fr-CA" sz="1000" dirty="0" smtClean="0"/>
              <a:t>facture correspondant </a:t>
            </a:r>
            <a:r>
              <a:rPr lang="fr-CA" sz="1000" dirty="0"/>
              <a:t>dans la grille;</a:t>
            </a:r>
          </a:p>
          <a:p>
            <a:pPr marL="228600" lvl="0" indent="-228600">
              <a:buFont typeface="+mj-lt"/>
              <a:buAutoNum type="arabicPeriod"/>
            </a:pPr>
            <a:r>
              <a:rPr lang="fr-CA" sz="1000" b="1" dirty="0"/>
              <a:t>Pour supprimer une </a:t>
            </a:r>
            <a:r>
              <a:rPr lang="fr-CA" sz="1000" b="1" dirty="0" smtClean="0"/>
              <a:t>révision </a:t>
            </a:r>
            <a:r>
              <a:rPr lang="fr-CA" sz="1000" dirty="0" smtClean="0"/>
              <a:t>non </a:t>
            </a:r>
            <a:r>
              <a:rPr lang="fr-CA" sz="1000" dirty="0"/>
              <a:t>soumise, cliquez sur le x rouge à droite dans la grille sur la ligne correspondant au numéro de </a:t>
            </a:r>
            <a:r>
              <a:rPr lang="fr-CA" sz="1000" dirty="0" smtClean="0"/>
              <a:t>facture;</a:t>
            </a:r>
            <a:r>
              <a:rPr lang="fr-CA" sz="1000" dirty="0"/>
              <a:t> </a:t>
            </a:r>
          </a:p>
          <a:p>
            <a:pPr marL="228600" lvl="0" indent="-228600">
              <a:buFont typeface="+mj-lt"/>
              <a:buAutoNum type="arabicPeriod"/>
            </a:pPr>
            <a:r>
              <a:rPr lang="fr-CA" sz="1000" dirty="0"/>
              <a:t>Par défaut </a:t>
            </a:r>
            <a:r>
              <a:rPr lang="fr-CA" sz="1000" b="1" dirty="0"/>
              <a:t>les colonnes sont triées par « Date modif » décroissant</a:t>
            </a:r>
            <a:r>
              <a:rPr lang="fr-CA" sz="1000" dirty="0"/>
              <a:t>.  Vous pouvez trier tous les colonnes par ordre croissant ou </a:t>
            </a:r>
            <a:r>
              <a:rPr lang="fr-CA" sz="1000" dirty="0" smtClean="0"/>
              <a:t>décroissant en cliquant sur le titre de la colonne.</a:t>
            </a:r>
            <a:endParaRPr lang="fr-CA" sz="1000" dirty="0"/>
          </a:p>
          <a:p>
            <a:endParaRPr lang="fr-CA" sz="1000" b="1" dirty="0"/>
          </a:p>
          <a:p>
            <a:r>
              <a:rPr lang="fr-CA" sz="1000" b="1" dirty="0"/>
              <a:t>N.B.</a:t>
            </a:r>
          </a:p>
          <a:p>
            <a:r>
              <a:rPr lang="fr-CA" sz="1000" dirty="0"/>
              <a:t>Veuillez noter que les </a:t>
            </a:r>
            <a:r>
              <a:rPr lang="fr-CA" sz="1000" dirty="0" smtClean="0"/>
              <a:t>révisions non </a:t>
            </a:r>
            <a:r>
              <a:rPr lang="fr-CA" sz="1000" dirty="0"/>
              <a:t>soumises à la Commission seront conservées pour </a:t>
            </a:r>
            <a:r>
              <a:rPr lang="fr-CA" sz="1000" b="1" dirty="0"/>
              <a:t>une période de 30 jours</a:t>
            </a:r>
            <a:r>
              <a:rPr lang="fr-CA" sz="1000" dirty="0"/>
              <a:t>.  Si vous désirez conserver </a:t>
            </a:r>
            <a:r>
              <a:rPr lang="fr-CA" sz="1000" dirty="0" smtClean="0"/>
              <a:t>une révision </a:t>
            </a:r>
            <a:r>
              <a:rPr lang="fr-CA" sz="1000" dirty="0"/>
              <a:t>plus longtemps, vous n'avez qu'à y accéder de nouveau.  Vous recevrez une message 5 jours avant la destruction de la sauvegarde.</a:t>
            </a:r>
            <a:endParaRPr lang="fr-CA" sz="1000" b="1" dirty="0"/>
          </a:p>
          <a:p>
            <a:pPr marL="171450" indent="-171450">
              <a:buFont typeface="Arial" panose="020B0604020202020204" pitchFamily="34" charset="0"/>
              <a:buChar char="•"/>
            </a:pPr>
            <a:endParaRPr lang="fr-CA" sz="1000" b="1" dirty="0" smtClean="0"/>
          </a:p>
        </p:txBody>
      </p:sp>
      <p:cxnSp>
        <p:nvCxnSpPr>
          <p:cNvPr id="10" name="Connecteur droit avec flèche 9"/>
          <p:cNvCxnSpPr/>
          <p:nvPr/>
        </p:nvCxnSpPr>
        <p:spPr>
          <a:xfrm flipH="1" flipV="1">
            <a:off x="971600" y="4653137"/>
            <a:ext cx="2448272"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755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903543" cy="448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3275856" y="196233"/>
            <a:ext cx="5802896" cy="2831544"/>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smtClean="0"/>
              <a:t>Cette page affiche les informations du mandat sélectionné.  Elle est divisée en 2 sections.  </a:t>
            </a:r>
          </a:p>
          <a:p>
            <a:endParaRPr lang="fr-CA" sz="1000" b="1" dirty="0"/>
          </a:p>
          <a:p>
            <a:r>
              <a:rPr lang="fr-CA" sz="1200" b="1" dirty="0" smtClean="0"/>
              <a:t>Renseignements généraux</a:t>
            </a:r>
          </a:p>
          <a:p>
            <a:r>
              <a:rPr lang="fr-CA" sz="1000" dirty="0" smtClean="0"/>
              <a:t>La première section contient des informations qui proviennent directement du mandat et qui sont non modifiables;</a:t>
            </a:r>
          </a:p>
          <a:p>
            <a:pPr marL="171450" indent="-171450">
              <a:buFont typeface="Arial" panose="020B0604020202020204" pitchFamily="34" charset="0"/>
              <a:buChar char="•"/>
            </a:pPr>
            <a:endParaRPr lang="fr-CA" sz="1000" b="1" dirty="0"/>
          </a:p>
          <a:p>
            <a:r>
              <a:rPr lang="fr-CA" sz="1200" b="1" dirty="0" smtClean="0"/>
              <a:t>Informations additionnelles</a:t>
            </a:r>
          </a:p>
          <a:p>
            <a:r>
              <a:rPr lang="fr-CA" sz="1000" dirty="0" smtClean="0"/>
              <a:t>La </a:t>
            </a:r>
            <a:r>
              <a:rPr lang="fr-CA" sz="1000" dirty="0"/>
              <a:t>seconde section présente les éléments que vous pouvez compléter</a:t>
            </a:r>
            <a:r>
              <a:rPr lang="fr-CA" sz="1000" dirty="0" smtClean="0"/>
              <a:t>.</a:t>
            </a:r>
          </a:p>
          <a:p>
            <a:endParaRPr lang="fr-CA" sz="1000" dirty="0"/>
          </a:p>
          <a:p>
            <a:pPr marL="171450" lvl="0" indent="-171450">
              <a:buFont typeface="Arial" panose="020B0604020202020204" pitchFamily="34" charset="0"/>
              <a:buChar char="•"/>
            </a:pPr>
            <a:r>
              <a:rPr lang="fr-CA" sz="1000" b="1" dirty="0"/>
              <a:t>Votre numéro de dossier:</a:t>
            </a:r>
            <a:r>
              <a:rPr lang="fr-CA" sz="1000" dirty="0"/>
              <a:t> apparaît dans le relevé de compte </a:t>
            </a:r>
            <a:r>
              <a:rPr lang="fr-CA" sz="1000" dirty="0" smtClean="0"/>
              <a:t>sous « </a:t>
            </a:r>
            <a:r>
              <a:rPr lang="fr-CA" sz="1000" i="1" dirty="0" smtClean="0"/>
              <a:t>Ref</a:t>
            </a:r>
            <a:r>
              <a:rPr lang="fr-CA" sz="1000" dirty="0" smtClean="0"/>
              <a:t>: »;</a:t>
            </a:r>
            <a:endParaRPr lang="fr-CA" sz="1000" dirty="0"/>
          </a:p>
          <a:p>
            <a:pPr marL="171450" lvl="0" indent="-171450">
              <a:buFont typeface="Arial" panose="020B0604020202020204" pitchFamily="34" charset="0"/>
              <a:buChar char="•"/>
            </a:pPr>
            <a:r>
              <a:rPr lang="fr-CA" sz="1000" b="1" dirty="0"/>
              <a:t>Numéros </a:t>
            </a:r>
            <a:r>
              <a:rPr lang="fr-CA" sz="1000" b="1" dirty="0" smtClean="0"/>
              <a:t>additionnels de dossier de cour:</a:t>
            </a:r>
            <a:r>
              <a:rPr lang="fr-CA" sz="1000" dirty="0"/>
              <a:t> à ajouter seulement si le plumitif est différent ou que la cause n'apparaît pas sur le mandat</a:t>
            </a:r>
            <a:r>
              <a:rPr lang="fr-CA" sz="1000" dirty="0" smtClean="0"/>
              <a:t>; </a:t>
            </a:r>
          </a:p>
          <a:p>
            <a:pPr lvl="0"/>
            <a:endParaRPr lang="fr-CA" sz="1000" dirty="0" smtClean="0"/>
          </a:p>
          <a:p>
            <a:pPr marL="628650" lvl="1" indent="-171450">
              <a:buFont typeface="Arial" panose="020B0604020202020204" pitchFamily="34" charset="0"/>
              <a:buChar char="•"/>
            </a:pPr>
            <a:r>
              <a:rPr lang="fr-CA" sz="1200" b="1" dirty="0" smtClean="0">
                <a:solidFill>
                  <a:srgbClr val="003DA5"/>
                </a:solidFill>
              </a:rPr>
              <a:t>Important</a:t>
            </a:r>
            <a:r>
              <a:rPr lang="fr-CA" sz="1200" b="1" dirty="0">
                <a:solidFill>
                  <a:srgbClr val="003DA5"/>
                </a:solidFill>
              </a:rPr>
              <a:t>! Si vous avez plusieurs numéros additionnels de dossier de </a:t>
            </a:r>
            <a:r>
              <a:rPr lang="fr-CA" sz="1200" b="1" dirty="0" smtClean="0">
                <a:solidFill>
                  <a:srgbClr val="003DA5"/>
                </a:solidFill>
              </a:rPr>
              <a:t>cour, </a:t>
            </a:r>
            <a:r>
              <a:rPr lang="fr-CA" sz="1200" b="1" dirty="0">
                <a:solidFill>
                  <a:srgbClr val="003DA5"/>
                </a:solidFill>
              </a:rPr>
              <a:t>vous devez séparer vos numéros par un point virgule (ex: 12345;67890</a:t>
            </a:r>
            <a:r>
              <a:rPr lang="fr-CA" sz="1200" b="1" dirty="0" smtClean="0">
                <a:solidFill>
                  <a:srgbClr val="003DA5"/>
                </a:solidFill>
              </a:rPr>
              <a:t>)</a:t>
            </a:r>
          </a:p>
          <a:p>
            <a:pPr lvl="1"/>
            <a:endParaRPr lang="fr-CA" sz="1000" dirty="0"/>
          </a:p>
          <a:p>
            <a:r>
              <a:rPr lang="fr-CA" sz="1000" b="1" dirty="0"/>
              <a:t>Entrez les informations si nécessaire et cliquez sur le bouton '</a:t>
            </a:r>
            <a:r>
              <a:rPr lang="fr-CA" sz="1000" b="1" i="1" dirty="0"/>
              <a:t>Sauvegarder</a:t>
            </a:r>
            <a:r>
              <a:rPr lang="fr-CA" sz="1000" b="1" dirty="0" smtClean="0"/>
              <a:t>'</a:t>
            </a:r>
            <a:endParaRPr lang="fr-CA" sz="1000" b="1"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451427"/>
            <a:ext cx="8244408" cy="1289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Ellipse 6"/>
          <p:cNvSpPr/>
          <p:nvPr/>
        </p:nvSpPr>
        <p:spPr>
          <a:xfrm>
            <a:off x="395536" y="404664"/>
            <a:ext cx="1095106"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p:cNvSpPr txBox="1"/>
          <p:nvPr/>
        </p:nvSpPr>
        <p:spPr>
          <a:xfrm>
            <a:off x="3784281" y="4665330"/>
            <a:ext cx="5256584" cy="553998"/>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pPr lvl="0"/>
            <a:r>
              <a:rPr lang="fr-CA" sz="1000" b="1" cap="small" dirty="0" smtClean="0"/>
              <a:t>N.B. </a:t>
            </a:r>
            <a:r>
              <a:rPr lang="fr-CA" sz="1000" b="1" dirty="0" smtClean="0"/>
              <a:t>Si </a:t>
            </a:r>
            <a:r>
              <a:rPr lang="fr-CA" sz="1000" b="1" dirty="0"/>
              <a:t>le mandat est de nature </a:t>
            </a:r>
            <a:r>
              <a:rPr lang="fr-CA" sz="1000" b="1" dirty="0" smtClean="0"/>
              <a:t>matrimoniale et </a:t>
            </a:r>
            <a:r>
              <a:rPr lang="fr-CA" sz="1000" b="1" dirty="0"/>
              <a:t>que le No Dossier cour est </a:t>
            </a:r>
            <a:r>
              <a:rPr lang="fr-CA" sz="1000" b="1" dirty="0" smtClean="0"/>
              <a:t>manquant, </a:t>
            </a:r>
            <a:r>
              <a:rPr lang="fr-CA" sz="1000" dirty="0" smtClean="0"/>
              <a:t>veuillez svp l‘inscrire </a:t>
            </a:r>
            <a:r>
              <a:rPr lang="fr-CA" sz="1000" dirty="0"/>
              <a:t>dans </a:t>
            </a:r>
            <a:r>
              <a:rPr lang="fr-CA" sz="1000" dirty="0" smtClean="0"/>
              <a:t>les Informations </a:t>
            </a:r>
            <a:r>
              <a:rPr lang="fr-CA" sz="1000" dirty="0"/>
              <a:t>additionnelles dans No Dossier cour (apparaissant en rouge).</a:t>
            </a:r>
            <a:br>
              <a:rPr lang="fr-CA" sz="1000" dirty="0"/>
            </a:br>
            <a:endParaRPr lang="fr-CA" sz="1000" dirty="0"/>
          </a:p>
        </p:txBody>
      </p:sp>
      <p:cxnSp>
        <p:nvCxnSpPr>
          <p:cNvPr id="8" name="Connecteur droit avec flèche 7"/>
          <p:cNvCxnSpPr/>
          <p:nvPr/>
        </p:nvCxnSpPr>
        <p:spPr>
          <a:xfrm flipH="1">
            <a:off x="1043608" y="4797152"/>
            <a:ext cx="2740673" cy="13681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145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05007"/>
            <a:ext cx="8126608" cy="4518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07504" y="44624"/>
            <a:ext cx="8960952" cy="2308324"/>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smtClean="0"/>
              <a:t>Cette page vous permet de réclamer les honoraires relatifs aux services rendus pour le mandat sélectionné.</a:t>
            </a:r>
          </a:p>
          <a:p>
            <a:endParaRPr lang="fr-CA" sz="1000" b="1" dirty="0"/>
          </a:p>
          <a:p>
            <a:r>
              <a:rPr lang="fr-CA" sz="1000" dirty="0">
                <a:solidFill>
                  <a:srgbClr val="003DA5"/>
                </a:solidFill>
              </a:rPr>
              <a:t>Notez que le tarif des honoraires est déterminé en fonction de la </a:t>
            </a:r>
            <a:r>
              <a:rPr lang="fr-CA" sz="1000" b="1" dirty="0">
                <a:solidFill>
                  <a:srgbClr val="003DA5"/>
                </a:solidFill>
              </a:rPr>
              <a:t>date d'ouverture du mandat (</a:t>
            </a:r>
            <a:r>
              <a:rPr lang="fr-CA" sz="1000" b="1" i="1" dirty="0">
                <a:solidFill>
                  <a:srgbClr val="003DA5"/>
                </a:solidFill>
              </a:rPr>
              <a:t>Ouvert le</a:t>
            </a:r>
            <a:r>
              <a:rPr lang="fr-CA" sz="1000" b="1" dirty="0">
                <a:solidFill>
                  <a:srgbClr val="003DA5"/>
                </a:solidFill>
              </a:rPr>
              <a:t>).</a:t>
            </a:r>
            <a:r>
              <a:rPr lang="fr-CA" sz="1000" dirty="0">
                <a:solidFill>
                  <a:srgbClr val="003DA5"/>
                </a:solidFill>
              </a:rPr>
              <a:t/>
            </a:r>
            <a:br>
              <a:rPr lang="fr-CA" sz="1000" dirty="0">
                <a:solidFill>
                  <a:srgbClr val="003DA5"/>
                </a:solidFill>
              </a:rPr>
            </a:br>
            <a:endParaRPr lang="fr-CA" sz="1000" dirty="0">
              <a:solidFill>
                <a:srgbClr val="003DA5"/>
              </a:solidFill>
            </a:endParaRPr>
          </a:p>
          <a:p>
            <a:pPr lvl="0"/>
            <a:r>
              <a:rPr lang="fr-CA" sz="1400" b="1" cap="small" dirty="0"/>
              <a:t>Pour ajouter des frais d'honoraires</a:t>
            </a:r>
            <a:r>
              <a:rPr lang="fr-CA" sz="1000" b="1" cap="small" dirty="0"/>
              <a:t>:</a:t>
            </a:r>
            <a:endParaRPr lang="fr-CA" sz="1000" dirty="0"/>
          </a:p>
          <a:p>
            <a:pPr marL="171450" lvl="0" indent="-171450">
              <a:buFont typeface="Arial" panose="020B0604020202020204" pitchFamily="34" charset="0"/>
              <a:buChar char="•"/>
            </a:pPr>
            <a:r>
              <a:rPr lang="fr-CA" sz="1000" b="1" dirty="0"/>
              <a:t>Date</a:t>
            </a:r>
            <a:r>
              <a:rPr lang="fr-CA" sz="1000" dirty="0"/>
              <a:t>: Entrez la date du service sous le format (AAAA-MM-JJ) ou cliquez sur l'image du calendrier et </a:t>
            </a:r>
            <a:r>
              <a:rPr lang="fr-CA" sz="1000" dirty="0" smtClean="0"/>
              <a:t>sélectionnez </a:t>
            </a:r>
            <a:r>
              <a:rPr lang="fr-CA" sz="1000" dirty="0"/>
              <a:t>la date dans le calendrier.  </a:t>
            </a:r>
            <a:r>
              <a:rPr lang="fr-CA" sz="1000" b="1" dirty="0">
                <a:solidFill>
                  <a:srgbClr val="003DA5"/>
                </a:solidFill>
              </a:rPr>
              <a:t>La date ne peut pas être antérieure à la date de </a:t>
            </a:r>
            <a:r>
              <a:rPr lang="fr-CA" sz="1000" b="1" dirty="0" smtClean="0">
                <a:solidFill>
                  <a:srgbClr val="003DA5"/>
                </a:solidFill>
              </a:rPr>
              <a:t>d’ouverture du mandat (Ouvert le ) </a:t>
            </a:r>
            <a:r>
              <a:rPr lang="fr-CA" sz="1000" b="1" dirty="0">
                <a:solidFill>
                  <a:srgbClr val="003DA5"/>
                </a:solidFill>
              </a:rPr>
              <a:t>ni ultérieure à la date du jour;</a:t>
            </a:r>
            <a:endParaRPr lang="fr-CA" sz="1000" dirty="0">
              <a:solidFill>
                <a:srgbClr val="003DA5"/>
              </a:solidFill>
            </a:endParaRPr>
          </a:p>
          <a:p>
            <a:pPr marL="171450" lvl="0" indent="-171450">
              <a:buFont typeface="Arial" panose="020B0604020202020204" pitchFamily="34" charset="0"/>
              <a:buChar char="•"/>
            </a:pPr>
            <a:r>
              <a:rPr lang="fr-CA" sz="1000" b="1" dirty="0"/>
              <a:t>Liste des honoraires:</a:t>
            </a:r>
            <a:r>
              <a:rPr lang="fr-CA" sz="1000" dirty="0"/>
              <a:t> </a:t>
            </a:r>
            <a:r>
              <a:rPr lang="fr-CA" sz="1000" dirty="0" smtClean="0"/>
              <a:t>Sélectionnez </a:t>
            </a:r>
            <a:r>
              <a:rPr lang="fr-CA" sz="1000" dirty="0"/>
              <a:t>un </a:t>
            </a:r>
            <a:r>
              <a:rPr lang="fr-CA" sz="1000" dirty="0" smtClean="0"/>
              <a:t>code </a:t>
            </a:r>
            <a:r>
              <a:rPr lang="fr-CA" sz="1000" dirty="0"/>
              <a:t>d'honoraires dans la liste déroulante </a:t>
            </a:r>
            <a:r>
              <a:rPr lang="fr-CA" sz="1000" i="1" dirty="0"/>
              <a:t>Liste des honoraires. </a:t>
            </a:r>
            <a:r>
              <a:rPr lang="fr-CA" sz="1000" dirty="0"/>
              <a:t>Le montant s'affichera automatiquement dans la colonne </a:t>
            </a:r>
            <a:r>
              <a:rPr lang="fr-CA" sz="1000" i="1" dirty="0"/>
              <a:t>Montant. </a:t>
            </a:r>
            <a:r>
              <a:rPr lang="fr-CA" sz="1000" dirty="0"/>
              <a:t>Le montant est le tarif du </a:t>
            </a:r>
            <a:r>
              <a:rPr lang="fr-CA" sz="1000" dirty="0" smtClean="0"/>
              <a:t>code d'honoraires </a:t>
            </a:r>
            <a:r>
              <a:rPr lang="fr-CA" sz="1000" dirty="0"/>
              <a:t>avant taxes;</a:t>
            </a:r>
          </a:p>
          <a:p>
            <a:pPr marL="171450" lvl="0" indent="-171450">
              <a:buFont typeface="Arial" panose="020B0604020202020204" pitchFamily="34" charset="0"/>
              <a:buChar char="•"/>
            </a:pPr>
            <a:r>
              <a:rPr lang="fr-CA" sz="1000" b="1" dirty="0"/>
              <a:t>Montant:</a:t>
            </a:r>
            <a:r>
              <a:rPr lang="fr-CA" sz="1000" dirty="0"/>
              <a:t> Si aucun tarif n'est disponible pour le </a:t>
            </a:r>
            <a:r>
              <a:rPr lang="fr-CA" sz="1000" dirty="0" smtClean="0"/>
              <a:t>code d'honoraires </a:t>
            </a:r>
            <a:r>
              <a:rPr lang="fr-CA" sz="1000" dirty="0"/>
              <a:t>ou que le </a:t>
            </a:r>
            <a:r>
              <a:rPr lang="fr-CA" sz="1000" dirty="0" smtClean="0"/>
              <a:t>code d'honoraires est un D-H (Considération spéciale) </a:t>
            </a:r>
            <a:r>
              <a:rPr lang="fr-CA" sz="1000" dirty="0"/>
              <a:t>ou </a:t>
            </a:r>
            <a:r>
              <a:rPr lang="fr-CA" sz="1000" dirty="0" smtClean="0"/>
              <a:t>un </a:t>
            </a:r>
            <a:r>
              <a:rPr lang="fr-CA" sz="1000" dirty="0"/>
              <a:t>N.T. </a:t>
            </a:r>
            <a:r>
              <a:rPr lang="fr-CA" sz="1000" dirty="0" smtClean="0"/>
              <a:t>(Service </a:t>
            </a:r>
            <a:r>
              <a:rPr lang="fr-CA" sz="1000" dirty="0"/>
              <a:t>non </a:t>
            </a:r>
            <a:r>
              <a:rPr lang="fr-CA" sz="1000" dirty="0" smtClean="0"/>
              <a:t>tarifé), </a:t>
            </a:r>
            <a:r>
              <a:rPr lang="fr-CA" sz="1000" dirty="0"/>
              <a:t>une boite de texte s'affichera dans la colonne </a:t>
            </a:r>
            <a:r>
              <a:rPr lang="fr-CA" sz="1000" i="1" dirty="0"/>
              <a:t>Montant</a:t>
            </a:r>
            <a:r>
              <a:rPr lang="fr-CA" sz="1000" dirty="0"/>
              <a:t>.  Vous devez entrer le montant dans </a:t>
            </a:r>
            <a:r>
              <a:rPr lang="fr-CA" sz="1000" dirty="0" smtClean="0"/>
              <a:t>cette boite. </a:t>
            </a:r>
            <a:r>
              <a:rPr lang="fr-CA" sz="1000" dirty="0"/>
              <a:t>C</a:t>
            </a:r>
            <a:r>
              <a:rPr lang="fr-CA" sz="1000" dirty="0" smtClean="0"/>
              <a:t>e </a:t>
            </a:r>
            <a:r>
              <a:rPr lang="fr-CA" sz="1000" dirty="0"/>
              <a:t>montant est le tarif avant </a:t>
            </a:r>
            <a:r>
              <a:rPr lang="fr-CA" sz="1000" dirty="0" smtClean="0"/>
              <a:t>taxes.  </a:t>
            </a:r>
            <a:r>
              <a:rPr lang="fr-CA" sz="1000" b="1" dirty="0" smtClean="0">
                <a:solidFill>
                  <a:srgbClr val="003DA5"/>
                </a:solidFill>
              </a:rPr>
              <a:t>Le montant doit être de format 0.00 ou -0.00.</a:t>
            </a:r>
            <a:r>
              <a:rPr lang="fr-CA" sz="1000" dirty="0" smtClean="0"/>
              <a:t>  </a:t>
            </a:r>
            <a:r>
              <a:rPr lang="fr-CA" sz="1000" b="1" dirty="0" smtClean="0">
                <a:solidFill>
                  <a:srgbClr val="003DA5"/>
                </a:solidFill>
              </a:rPr>
              <a:t>Pour les codes d’honoraires N.T.22 et N.T. 174, le montant doit être négatif;</a:t>
            </a:r>
            <a:r>
              <a:rPr lang="fr-CA" sz="1000" b="1" dirty="0">
                <a:solidFill>
                  <a:srgbClr val="003DA5"/>
                </a:solidFill>
              </a:rPr>
              <a:t> </a:t>
            </a:r>
          </a:p>
          <a:p>
            <a:pPr marL="171450" lvl="0" indent="-171450">
              <a:buFont typeface="Arial" panose="020B0604020202020204" pitchFamily="34" charset="0"/>
              <a:buChar char="•"/>
            </a:pPr>
            <a:r>
              <a:rPr lang="fr-CA" sz="1000" b="1" dirty="0"/>
              <a:t>Bouton Ajouter: </a:t>
            </a:r>
            <a:r>
              <a:rPr lang="fr-CA" sz="1000" dirty="0"/>
              <a:t>Cliquez sur le bouton </a:t>
            </a:r>
            <a:r>
              <a:rPr lang="fr-CA" sz="1000" i="1" dirty="0"/>
              <a:t> </a:t>
            </a:r>
            <a:r>
              <a:rPr lang="fr-CA" sz="1000" dirty="0"/>
              <a:t>+.  Les honoraires sont transférés dans la grille </a:t>
            </a:r>
            <a:r>
              <a:rPr lang="fr-CA" sz="1000" i="1" dirty="0"/>
              <a:t>Liste de honoraires</a:t>
            </a:r>
            <a:r>
              <a:rPr lang="fr-CA" sz="1000" dirty="0"/>
              <a:t>;</a:t>
            </a:r>
          </a:p>
          <a:p>
            <a:endParaRPr lang="fr-CA" sz="1000" b="1" dirty="0"/>
          </a:p>
        </p:txBody>
      </p:sp>
      <p:sp>
        <p:nvSpPr>
          <p:cNvPr id="4" name="Ellipse 3"/>
          <p:cNvSpPr/>
          <p:nvPr/>
        </p:nvSpPr>
        <p:spPr>
          <a:xfrm>
            <a:off x="956614" y="2348880"/>
            <a:ext cx="1095106"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4417688" y="4658940"/>
            <a:ext cx="4650768" cy="2000548"/>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pPr lvl="0"/>
            <a:r>
              <a:rPr lang="fr-CA" sz="1400" b="1" cap="small" dirty="0" smtClean="0"/>
              <a:t>NB</a:t>
            </a:r>
            <a:endParaRPr lang="fr-CA" sz="1000" dirty="0"/>
          </a:p>
          <a:p>
            <a:pPr marL="171450" lvl="0" indent="-171450">
              <a:buFont typeface="Arial" panose="020B0604020202020204" pitchFamily="34" charset="0"/>
              <a:buChar char="•"/>
            </a:pPr>
            <a:r>
              <a:rPr lang="fr-CA" sz="1000" dirty="0"/>
              <a:t>Pour une de demande considération spéciale (D-H) ou un service non tarifié (N.T.), </a:t>
            </a:r>
            <a:r>
              <a:rPr lang="fr-CA" sz="1000" b="1" dirty="0"/>
              <a:t>vous devez absolument remplir la </a:t>
            </a:r>
            <a:r>
              <a:rPr lang="fr-CA" sz="1000" b="1" dirty="0" smtClean="0"/>
              <a:t>section « C</a:t>
            </a:r>
            <a:r>
              <a:rPr lang="fr-CA" sz="1000" b="1" i="1" dirty="0" smtClean="0"/>
              <a:t>ommentaires »</a:t>
            </a:r>
            <a:r>
              <a:rPr lang="fr-CA" sz="1000" b="1" dirty="0" smtClean="0"/>
              <a:t>.</a:t>
            </a:r>
            <a:endParaRPr lang="fr-CA" sz="1000" b="1" dirty="0"/>
          </a:p>
          <a:p>
            <a:pPr marL="171450" lvl="0" indent="-171450">
              <a:buFont typeface="Arial" panose="020B0604020202020204" pitchFamily="34" charset="0"/>
              <a:buChar char="•"/>
            </a:pPr>
            <a:r>
              <a:rPr lang="fr-CA" sz="1000" dirty="0"/>
              <a:t>Les honoraires ajoutés sont sauvegardés automatiquement s'ils apparaissent dans le table du bas.</a:t>
            </a:r>
          </a:p>
          <a:p>
            <a:pPr marL="171450" lvl="0" indent="-171450">
              <a:buFont typeface="Arial" panose="020B0604020202020204" pitchFamily="34" charset="0"/>
              <a:buChar char="•"/>
            </a:pPr>
            <a:r>
              <a:rPr lang="fr-CA" sz="1000" b="1" dirty="0"/>
              <a:t>Pour obtenir la liste des codes du tarif courant, veuillez consulter les documents </a:t>
            </a:r>
            <a:r>
              <a:rPr lang="fr-CA" sz="1000" dirty="0"/>
              <a:t>listés sur la page d'accueil </a:t>
            </a:r>
            <a:r>
              <a:rPr lang="fr-CA" sz="1000" dirty="0" smtClean="0"/>
              <a:t>de </a:t>
            </a:r>
            <a:r>
              <a:rPr lang="fr-CA" sz="1000" dirty="0"/>
              <a:t>la Facturation des mandats d'aide juridique: </a:t>
            </a:r>
          </a:p>
          <a:p>
            <a:pPr marL="628650" lvl="1" indent="-171450">
              <a:buFont typeface="Arial" panose="020B0604020202020204" pitchFamily="34" charset="0"/>
              <a:buChar char="•"/>
            </a:pPr>
            <a:r>
              <a:rPr lang="fr-CA" sz="1000" dirty="0"/>
              <a:t>Tarif Notaires</a:t>
            </a:r>
          </a:p>
          <a:p>
            <a:pPr marL="628650" lvl="1" indent="-171450">
              <a:buFont typeface="Arial" panose="020B0604020202020204" pitchFamily="34" charset="0"/>
              <a:buChar char="•"/>
            </a:pPr>
            <a:r>
              <a:rPr lang="fr-CA" sz="1000" dirty="0"/>
              <a:t>Tarif Morcelé 2007</a:t>
            </a:r>
          </a:p>
          <a:p>
            <a:pPr marL="628650" lvl="1" indent="-171450">
              <a:buFont typeface="Arial" panose="020B0604020202020204" pitchFamily="34" charset="0"/>
              <a:buChar char="•"/>
            </a:pPr>
            <a:r>
              <a:rPr lang="fr-CA" sz="1000" dirty="0"/>
              <a:t>Tarif Morcelé 2010</a:t>
            </a:r>
          </a:p>
          <a:p>
            <a:pPr marL="628650" lvl="1" indent="-171450">
              <a:buFont typeface="Arial" panose="020B0604020202020204" pitchFamily="34" charset="0"/>
              <a:buChar char="•"/>
            </a:pPr>
            <a:r>
              <a:rPr lang="fr-CA" sz="1000" dirty="0"/>
              <a:t>Concordance 2007 (tableau liant l'ancien tarif de 2007 avec celui de 2010)</a:t>
            </a:r>
          </a:p>
          <a:p>
            <a:pPr marL="171450" indent="-171450">
              <a:buFont typeface="Arial" panose="020B0604020202020204" pitchFamily="34" charset="0"/>
              <a:buChar char="•"/>
            </a:pPr>
            <a:endParaRPr lang="fr-CA" sz="1000" b="1" dirty="0"/>
          </a:p>
        </p:txBody>
      </p:sp>
    </p:spTree>
    <p:extLst>
      <p:ext uri="{BB962C8B-B14F-4D97-AF65-F5344CB8AC3E}">
        <p14:creationId xmlns:p14="http://schemas.microsoft.com/office/powerpoint/2010/main" val="396568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76672"/>
            <a:ext cx="8784976" cy="4884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6541167" y="2744341"/>
            <a:ext cx="2520280" cy="1862048"/>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pPr lvl="0"/>
            <a:r>
              <a:rPr lang="fr-CA" sz="1400" b="1" cap="small" dirty="0" smtClean="0"/>
              <a:t>Liste des honoraires:</a:t>
            </a:r>
            <a:endParaRPr lang="fr-CA" sz="1000" dirty="0"/>
          </a:p>
          <a:p>
            <a:r>
              <a:rPr lang="fr-CA" sz="1000" dirty="0"/>
              <a:t>La grille des honoraires affiche tous les honoraires entrés pour la facture.  </a:t>
            </a:r>
            <a:br>
              <a:rPr lang="fr-CA" sz="1000" dirty="0"/>
            </a:br>
            <a:r>
              <a:rPr lang="fr-CA" sz="1000" dirty="0"/>
              <a:t/>
            </a:r>
            <a:br>
              <a:rPr lang="fr-CA" sz="1000" dirty="0"/>
            </a:br>
            <a:r>
              <a:rPr lang="fr-CA" sz="1000" b="1" dirty="0" smtClean="0"/>
              <a:t>Supprimer </a:t>
            </a:r>
            <a:r>
              <a:rPr lang="fr-CA" sz="1000" b="1" dirty="0"/>
              <a:t>un code </a:t>
            </a:r>
            <a:r>
              <a:rPr lang="fr-CA" sz="1000" b="1" dirty="0" smtClean="0"/>
              <a:t>d'honoraires:</a:t>
            </a:r>
            <a:r>
              <a:rPr lang="fr-CA" sz="1000" dirty="0"/>
              <a:t> Pour supprimer </a:t>
            </a:r>
            <a:r>
              <a:rPr lang="fr-CA" sz="1000" dirty="0" smtClean="0"/>
              <a:t>un code d'honoraires, </a:t>
            </a:r>
            <a:r>
              <a:rPr lang="fr-CA" sz="1000" dirty="0"/>
              <a:t>cliquez sur le </a:t>
            </a:r>
            <a:r>
              <a:rPr lang="fr-CA" sz="1100" b="1" dirty="0">
                <a:solidFill>
                  <a:srgbClr val="FF0000"/>
                </a:solidFill>
              </a:rPr>
              <a:t>X</a:t>
            </a:r>
            <a:r>
              <a:rPr lang="fr-CA" sz="1000" dirty="0"/>
              <a:t> rouge à droite dans </a:t>
            </a:r>
            <a:r>
              <a:rPr lang="fr-CA" sz="1000" dirty="0" smtClean="0"/>
              <a:t>la colonne</a:t>
            </a:r>
            <a:r>
              <a:rPr lang="fr-CA" sz="1000" dirty="0"/>
              <a:t> </a:t>
            </a:r>
            <a:r>
              <a:rPr lang="fr-CA" sz="1000" dirty="0" smtClean="0"/>
              <a:t>  « </a:t>
            </a:r>
            <a:r>
              <a:rPr lang="fr-CA" sz="1000" i="1" dirty="0" smtClean="0"/>
              <a:t>Supprimer »</a:t>
            </a:r>
            <a:r>
              <a:rPr lang="fr-CA" sz="1000" i="1" dirty="0"/>
              <a:t> </a:t>
            </a:r>
            <a:r>
              <a:rPr lang="fr-CA" sz="1000" dirty="0"/>
              <a:t>sur la ligne correspondant au code </a:t>
            </a:r>
            <a:r>
              <a:rPr lang="fr-CA" sz="1000" dirty="0" smtClean="0"/>
              <a:t>d'honoraires </a:t>
            </a:r>
            <a:r>
              <a:rPr lang="fr-CA" sz="1000" dirty="0"/>
              <a:t>à </a:t>
            </a:r>
            <a:r>
              <a:rPr lang="fr-CA" sz="1000" dirty="0" smtClean="0"/>
              <a:t>supprimer.</a:t>
            </a:r>
            <a:endParaRPr lang="fr-CA" sz="1000" dirty="0"/>
          </a:p>
          <a:p>
            <a:endParaRPr lang="fr-CA" sz="1000" b="1" dirty="0"/>
          </a:p>
        </p:txBody>
      </p:sp>
      <p:sp>
        <p:nvSpPr>
          <p:cNvPr id="4" name="ZoneTexte 3"/>
          <p:cNvSpPr txBox="1"/>
          <p:nvPr/>
        </p:nvSpPr>
        <p:spPr>
          <a:xfrm>
            <a:off x="6733053" y="4780309"/>
            <a:ext cx="2136508" cy="1384995"/>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pPr lvl="0"/>
            <a:r>
              <a:rPr lang="fr-CA" sz="1400" b="1" cap="small" dirty="0" smtClean="0"/>
              <a:t>Grille des totaux:</a:t>
            </a:r>
            <a:endParaRPr lang="fr-CA" sz="1000" dirty="0"/>
          </a:p>
          <a:p>
            <a:pPr lvl="0"/>
            <a:r>
              <a:rPr lang="fr-CA" sz="1000" b="1" dirty="0"/>
              <a:t>Total des honoraires: </a:t>
            </a:r>
            <a:r>
              <a:rPr lang="fr-CA" sz="1000" dirty="0"/>
              <a:t> Montant total avant taxes des honoraires réclamés</a:t>
            </a:r>
          </a:p>
          <a:p>
            <a:pPr lvl="0"/>
            <a:r>
              <a:rPr lang="fr-CA" sz="1000" b="1" dirty="0"/>
              <a:t>Montant total réclamé:  </a:t>
            </a:r>
            <a:r>
              <a:rPr lang="fr-CA" sz="1000" dirty="0"/>
              <a:t>Montant total réclamé de la facture, avant taxes, incluant les honoraires, les déboursés et le kilométrage.</a:t>
            </a:r>
          </a:p>
          <a:p>
            <a:endParaRPr lang="fr-CA" sz="1000" b="1" dirty="0"/>
          </a:p>
        </p:txBody>
      </p:sp>
      <p:cxnSp>
        <p:nvCxnSpPr>
          <p:cNvPr id="5" name="Connecteur droit avec flèche 4"/>
          <p:cNvCxnSpPr/>
          <p:nvPr/>
        </p:nvCxnSpPr>
        <p:spPr>
          <a:xfrm flipH="1">
            <a:off x="1691680" y="2918888"/>
            <a:ext cx="4849487" cy="10141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a:stCxn id="3" idx="1"/>
          </p:cNvCxnSpPr>
          <p:nvPr/>
        </p:nvCxnSpPr>
        <p:spPr>
          <a:xfrm flipH="1">
            <a:off x="6372201" y="3675365"/>
            <a:ext cx="168966" cy="41009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flipH="1">
            <a:off x="6524601" y="4869160"/>
            <a:ext cx="2084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299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840" y="1628800"/>
            <a:ext cx="8036344" cy="455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107504" y="44624"/>
            <a:ext cx="8960952" cy="1384995"/>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a:t>Cette page vous permet de réclamer des déboursés que vous avez engagés pour le mandat sélectionné.</a:t>
            </a:r>
            <a:br>
              <a:rPr lang="fr-CA" sz="1000" b="1" dirty="0"/>
            </a:br>
            <a:endParaRPr lang="fr-CA" sz="1000" b="1" dirty="0" smtClean="0"/>
          </a:p>
          <a:p>
            <a:r>
              <a:rPr lang="fr-CA" sz="1400" b="1" cap="small" dirty="0" smtClean="0"/>
              <a:t>Pour </a:t>
            </a:r>
            <a:r>
              <a:rPr lang="fr-CA" sz="1400" b="1" cap="small" dirty="0"/>
              <a:t>ajouter </a:t>
            </a:r>
            <a:r>
              <a:rPr lang="fr-CA" sz="1400" b="1" cap="small" dirty="0" smtClean="0"/>
              <a:t>des déboursés</a:t>
            </a:r>
            <a:r>
              <a:rPr lang="fr-CA" sz="1000" b="1" cap="small" dirty="0" smtClean="0"/>
              <a:t>:</a:t>
            </a:r>
            <a:endParaRPr lang="fr-CA" sz="1000" dirty="0"/>
          </a:p>
          <a:p>
            <a:pPr marL="171450" lvl="0" indent="-171450">
              <a:buFont typeface="Arial" panose="020B0604020202020204" pitchFamily="34" charset="0"/>
              <a:buChar char="•"/>
            </a:pPr>
            <a:r>
              <a:rPr lang="fr-CA" sz="1000" b="1" dirty="0"/>
              <a:t>Date</a:t>
            </a:r>
            <a:r>
              <a:rPr lang="fr-CA" sz="1000" dirty="0"/>
              <a:t>: Entrez la date du déboursé sous le format (AAAA-MM-JJ) ou cliquez sur l'image du calendrier et </a:t>
            </a:r>
            <a:r>
              <a:rPr lang="fr-CA" sz="1000" dirty="0" smtClean="0"/>
              <a:t>sélectionnez </a:t>
            </a:r>
            <a:r>
              <a:rPr lang="fr-CA" sz="1000" dirty="0"/>
              <a:t>la date dans le calendrier.  </a:t>
            </a:r>
            <a:endParaRPr lang="fr-CA" sz="1000" dirty="0" smtClean="0"/>
          </a:p>
          <a:p>
            <a:pPr marL="628650" lvl="1" indent="-171450">
              <a:buFont typeface="Wingdings" panose="05000000000000000000" pitchFamily="2" charset="2"/>
              <a:buChar char="Ø"/>
            </a:pPr>
            <a:r>
              <a:rPr lang="fr-CA" sz="1000" b="1" dirty="0" smtClean="0">
                <a:solidFill>
                  <a:srgbClr val="003DA5"/>
                </a:solidFill>
              </a:rPr>
              <a:t>La </a:t>
            </a:r>
            <a:r>
              <a:rPr lang="fr-CA" sz="1000" b="1" dirty="0">
                <a:solidFill>
                  <a:srgbClr val="003DA5"/>
                </a:solidFill>
              </a:rPr>
              <a:t>date ne peut pas être antérieure à la date </a:t>
            </a:r>
            <a:r>
              <a:rPr lang="fr-CA" sz="1000" b="1" dirty="0" smtClean="0">
                <a:solidFill>
                  <a:srgbClr val="003DA5"/>
                </a:solidFill>
              </a:rPr>
              <a:t>d’ouverture du mandat (Ouvert le ) </a:t>
            </a:r>
            <a:r>
              <a:rPr lang="fr-CA" sz="1000" b="1" dirty="0">
                <a:solidFill>
                  <a:srgbClr val="003DA5"/>
                </a:solidFill>
              </a:rPr>
              <a:t>ni ultérieure à la date du jour;</a:t>
            </a:r>
            <a:endParaRPr lang="fr-CA" sz="1000" dirty="0">
              <a:solidFill>
                <a:srgbClr val="003DA5"/>
              </a:solidFill>
            </a:endParaRPr>
          </a:p>
          <a:p>
            <a:pPr marL="171450" lvl="0" indent="-171450">
              <a:buFont typeface="Arial" panose="020B0604020202020204" pitchFamily="34" charset="0"/>
              <a:buChar char="•"/>
            </a:pPr>
            <a:r>
              <a:rPr lang="fr-CA" sz="1000" b="1" dirty="0"/>
              <a:t>Liste des déboursés:</a:t>
            </a:r>
            <a:r>
              <a:rPr lang="fr-CA" sz="1000" dirty="0"/>
              <a:t> Sélectionner un </a:t>
            </a:r>
            <a:r>
              <a:rPr lang="fr-CA" sz="1000" dirty="0" smtClean="0"/>
              <a:t>déboursé </a:t>
            </a:r>
            <a:r>
              <a:rPr lang="fr-CA" sz="1000" dirty="0"/>
              <a:t>dans la liste déroulante </a:t>
            </a:r>
            <a:r>
              <a:rPr lang="fr-CA" sz="1000" i="1" dirty="0"/>
              <a:t>Liste des déboursés. </a:t>
            </a:r>
            <a:endParaRPr lang="fr-CA" sz="1000" dirty="0"/>
          </a:p>
          <a:p>
            <a:pPr marL="171450" lvl="0" indent="-171450">
              <a:buFont typeface="Arial" panose="020B0604020202020204" pitchFamily="34" charset="0"/>
              <a:buChar char="•"/>
            </a:pPr>
            <a:r>
              <a:rPr lang="fr-CA" sz="1000" b="1" dirty="0"/>
              <a:t>Montant:</a:t>
            </a:r>
            <a:r>
              <a:rPr lang="fr-CA" sz="1000" dirty="0"/>
              <a:t> Entrez le </a:t>
            </a:r>
            <a:r>
              <a:rPr lang="fr-CA" sz="1000" dirty="0" smtClean="0"/>
              <a:t>montant (format 0.00,  montant positif) </a:t>
            </a:r>
            <a:r>
              <a:rPr lang="fr-CA" sz="1000" dirty="0"/>
              <a:t>dans la boite de texte. Le montant est le déboursé avant taxes; </a:t>
            </a:r>
          </a:p>
          <a:p>
            <a:pPr marL="171450" lvl="0" indent="-171450">
              <a:buFont typeface="Arial" panose="020B0604020202020204" pitchFamily="34" charset="0"/>
              <a:buChar char="•"/>
            </a:pPr>
            <a:r>
              <a:rPr lang="fr-CA" sz="1000" b="1" dirty="0"/>
              <a:t>Bouton Ajouter: </a:t>
            </a:r>
            <a:r>
              <a:rPr lang="fr-CA" sz="1000" dirty="0"/>
              <a:t>Cliquez sur le bouton </a:t>
            </a:r>
            <a:r>
              <a:rPr lang="fr-CA" sz="1000" i="1" dirty="0"/>
              <a:t> </a:t>
            </a:r>
            <a:r>
              <a:rPr lang="fr-CA" sz="1000" dirty="0"/>
              <a:t>+.  Les déboursés sont transférés dans la grille </a:t>
            </a:r>
            <a:r>
              <a:rPr lang="fr-CA" sz="1000" i="1" dirty="0"/>
              <a:t>Liste de déboursés</a:t>
            </a:r>
            <a:r>
              <a:rPr lang="fr-CA" sz="1000" dirty="0"/>
              <a:t>;</a:t>
            </a:r>
          </a:p>
        </p:txBody>
      </p:sp>
      <p:sp>
        <p:nvSpPr>
          <p:cNvPr id="4" name="Ellipse 3"/>
          <p:cNvSpPr/>
          <p:nvPr/>
        </p:nvSpPr>
        <p:spPr>
          <a:xfrm>
            <a:off x="1761286" y="1918815"/>
            <a:ext cx="1095106"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nvSpPr>
        <p:spPr>
          <a:xfrm>
            <a:off x="6300192" y="2204864"/>
            <a:ext cx="2520280" cy="1400383"/>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pPr lvl="0"/>
            <a:r>
              <a:rPr lang="fr-CA" sz="1400" b="1" cap="small" dirty="0" smtClean="0"/>
              <a:t>Liste des déboursés:</a:t>
            </a:r>
            <a:endParaRPr lang="fr-CA" sz="1000" dirty="0"/>
          </a:p>
          <a:p>
            <a:r>
              <a:rPr lang="fr-CA" sz="1000" dirty="0"/>
              <a:t>La grille des déboursés affiche tous les déboursés entrés pour la facture.  </a:t>
            </a:r>
            <a:br>
              <a:rPr lang="fr-CA" sz="1000" dirty="0"/>
            </a:br>
            <a:r>
              <a:rPr lang="fr-CA" sz="1000" dirty="0"/>
              <a:t/>
            </a:r>
            <a:br>
              <a:rPr lang="fr-CA" sz="1000" dirty="0"/>
            </a:br>
            <a:r>
              <a:rPr lang="fr-CA" sz="1000" b="1" dirty="0"/>
              <a:t>Supprimer un déboursé:</a:t>
            </a:r>
            <a:r>
              <a:rPr lang="fr-CA" sz="1000" dirty="0"/>
              <a:t> Pour supprimer </a:t>
            </a:r>
            <a:r>
              <a:rPr lang="fr-CA" sz="1000" dirty="0" smtClean="0"/>
              <a:t>un </a:t>
            </a:r>
            <a:r>
              <a:rPr lang="fr-CA" sz="1000" dirty="0"/>
              <a:t>déboursé, cliquez sur le </a:t>
            </a:r>
            <a:r>
              <a:rPr lang="fr-CA" sz="1100" b="1" dirty="0">
                <a:solidFill>
                  <a:srgbClr val="FF0000"/>
                </a:solidFill>
              </a:rPr>
              <a:t>X</a:t>
            </a:r>
            <a:r>
              <a:rPr lang="fr-CA" sz="1000" dirty="0"/>
              <a:t> rouge à droite dans la </a:t>
            </a:r>
            <a:r>
              <a:rPr lang="fr-CA" sz="1000" dirty="0" smtClean="0"/>
              <a:t>colonne « </a:t>
            </a:r>
            <a:r>
              <a:rPr lang="fr-CA" sz="1000" dirty="0"/>
              <a:t> </a:t>
            </a:r>
            <a:r>
              <a:rPr lang="fr-CA" sz="1000" i="1" dirty="0" smtClean="0"/>
              <a:t>Supprimer »</a:t>
            </a:r>
            <a:r>
              <a:rPr lang="fr-CA" sz="1000" i="1" dirty="0"/>
              <a:t> </a:t>
            </a:r>
            <a:r>
              <a:rPr lang="fr-CA" sz="1000" dirty="0"/>
              <a:t>sur la ligne correspondant au déboursé à supprimer</a:t>
            </a:r>
            <a:endParaRPr lang="fr-CA" sz="1000" b="1" dirty="0"/>
          </a:p>
        </p:txBody>
      </p:sp>
      <p:sp>
        <p:nvSpPr>
          <p:cNvPr id="8" name="ZoneTexte 7"/>
          <p:cNvSpPr txBox="1"/>
          <p:nvPr/>
        </p:nvSpPr>
        <p:spPr>
          <a:xfrm>
            <a:off x="6323924" y="5510262"/>
            <a:ext cx="2568556" cy="1231106"/>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pPr lvl="0"/>
            <a:r>
              <a:rPr lang="fr-CA" sz="1400" b="1" cap="small" dirty="0" smtClean="0"/>
              <a:t>Grille des totaux:</a:t>
            </a:r>
            <a:endParaRPr lang="fr-CA" sz="1000" dirty="0"/>
          </a:p>
          <a:p>
            <a:pPr lvl="0"/>
            <a:r>
              <a:rPr lang="fr-CA" sz="1000" b="1" dirty="0"/>
              <a:t>Total des </a:t>
            </a:r>
            <a:r>
              <a:rPr lang="fr-CA" sz="1000" b="1" dirty="0" smtClean="0"/>
              <a:t>déboursés:</a:t>
            </a:r>
            <a:r>
              <a:rPr lang="fr-CA" sz="1000" b="1" dirty="0"/>
              <a:t> </a:t>
            </a:r>
            <a:r>
              <a:rPr lang="fr-CA" sz="1000" dirty="0"/>
              <a:t> Montant total avant taxes des </a:t>
            </a:r>
            <a:r>
              <a:rPr lang="fr-CA" sz="1000" dirty="0" smtClean="0"/>
              <a:t>déboursés réclamés</a:t>
            </a:r>
            <a:endParaRPr lang="fr-CA" sz="1000" dirty="0"/>
          </a:p>
          <a:p>
            <a:pPr lvl="0"/>
            <a:r>
              <a:rPr lang="fr-CA" sz="1000" b="1" dirty="0"/>
              <a:t>Montant total réclamé:  </a:t>
            </a:r>
            <a:r>
              <a:rPr lang="fr-CA" sz="1000" dirty="0"/>
              <a:t>Montant total réclamé de la facture, avant taxes, incluant les honoraires, les déboursés et le kilométrage.</a:t>
            </a:r>
          </a:p>
          <a:p>
            <a:endParaRPr lang="fr-CA" sz="1000" b="1" dirty="0"/>
          </a:p>
        </p:txBody>
      </p:sp>
      <p:cxnSp>
        <p:nvCxnSpPr>
          <p:cNvPr id="11" name="Connecteur droit avec flèche 10"/>
          <p:cNvCxnSpPr/>
          <p:nvPr/>
        </p:nvCxnSpPr>
        <p:spPr>
          <a:xfrm flipH="1">
            <a:off x="6084168" y="5805264"/>
            <a:ext cx="208452"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flipH="1">
            <a:off x="5868144" y="3068960"/>
            <a:ext cx="504056" cy="22322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6228184" y="4077072"/>
            <a:ext cx="2383836" cy="135130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723" y="4191799"/>
            <a:ext cx="23898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771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08720"/>
            <a:ext cx="8280920" cy="481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6268232" y="44624"/>
            <a:ext cx="2840272" cy="6771084"/>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400" b="1" cap="small" dirty="0" smtClean="0"/>
              <a:t>Pour </a:t>
            </a:r>
            <a:r>
              <a:rPr lang="fr-CA" sz="1400" b="1" cap="small" dirty="0"/>
              <a:t>ajouter </a:t>
            </a:r>
            <a:r>
              <a:rPr lang="fr-CA" sz="1400" b="1" cap="small" dirty="0" smtClean="0"/>
              <a:t>un déplacement</a:t>
            </a:r>
            <a:r>
              <a:rPr lang="fr-CA" sz="1000" b="1" cap="small" dirty="0" smtClean="0"/>
              <a:t>:</a:t>
            </a:r>
            <a:endParaRPr lang="fr-CA" sz="1000" dirty="0"/>
          </a:p>
          <a:p>
            <a:pPr lvl="0"/>
            <a:r>
              <a:rPr lang="fr-CA" sz="1050" b="1" dirty="0"/>
              <a:t>Date</a:t>
            </a:r>
            <a:r>
              <a:rPr lang="fr-CA" sz="900" dirty="0"/>
              <a:t>: Entrez la date du déplacement sous le format </a:t>
            </a:r>
            <a:r>
              <a:rPr lang="fr-CA" sz="900" b="1" dirty="0"/>
              <a:t>(AAAA-MM-JJ</a:t>
            </a:r>
            <a:r>
              <a:rPr lang="fr-CA" sz="900" dirty="0"/>
              <a:t>) ou cliquez sur l'image du calendrier et sélectionner la date dans le calendrier.  </a:t>
            </a:r>
            <a:endParaRPr lang="fr-CA" sz="900" dirty="0" smtClean="0"/>
          </a:p>
          <a:p>
            <a:pPr lvl="0"/>
            <a:r>
              <a:rPr lang="fr-CA" sz="1000" b="1" dirty="0" smtClean="0">
                <a:solidFill>
                  <a:srgbClr val="003DA5"/>
                </a:solidFill>
              </a:rPr>
              <a:t>La </a:t>
            </a:r>
            <a:r>
              <a:rPr lang="fr-CA" sz="1000" b="1" dirty="0">
                <a:solidFill>
                  <a:srgbClr val="003DA5"/>
                </a:solidFill>
              </a:rPr>
              <a:t>date ne peut pas être antérieure à la date de début du mandat (Ouvert le) ni ultérieure à la date du jour</a:t>
            </a:r>
            <a:r>
              <a:rPr lang="fr-CA" sz="1000" b="1" dirty="0" smtClean="0">
                <a:solidFill>
                  <a:srgbClr val="003DA5"/>
                </a:solidFill>
              </a:rPr>
              <a:t>;</a:t>
            </a:r>
          </a:p>
          <a:p>
            <a:pPr lvl="0"/>
            <a:endParaRPr lang="fr-CA" sz="1000" dirty="0">
              <a:solidFill>
                <a:srgbClr val="003DA5"/>
              </a:solidFill>
            </a:endParaRPr>
          </a:p>
          <a:p>
            <a:pPr lvl="0"/>
            <a:r>
              <a:rPr lang="fr-CA" sz="1100" b="1" dirty="0"/>
              <a:t>Origine</a:t>
            </a:r>
            <a:r>
              <a:rPr lang="fr-CA" sz="900" b="1" dirty="0"/>
              <a:t>:</a:t>
            </a:r>
            <a:r>
              <a:rPr lang="fr-CA" sz="900" dirty="0"/>
              <a:t> Par défaut votre ville d'origine est sélectionnée dans la liste déroulante </a:t>
            </a:r>
            <a:r>
              <a:rPr lang="fr-CA" sz="900" i="1" dirty="0"/>
              <a:t>Origine.  </a:t>
            </a:r>
            <a:r>
              <a:rPr lang="fr-CA" sz="900" dirty="0"/>
              <a:t>Si aucune ville n'est </a:t>
            </a:r>
            <a:r>
              <a:rPr lang="fr-CA" sz="900" dirty="0" smtClean="0"/>
              <a:t>sélectionnée </a:t>
            </a:r>
            <a:r>
              <a:rPr lang="fr-CA" sz="900" dirty="0"/>
              <a:t>ou si vous désirez changer la ville d'origine, sélectionnez la ville dans la liste </a:t>
            </a:r>
            <a:r>
              <a:rPr lang="fr-CA" sz="900" i="1" dirty="0"/>
              <a:t>Origine</a:t>
            </a:r>
            <a:r>
              <a:rPr lang="fr-CA" sz="900" dirty="0"/>
              <a:t>;</a:t>
            </a:r>
          </a:p>
          <a:p>
            <a:pPr marL="628650" lvl="1" indent="-171450">
              <a:buFont typeface="Arial" panose="020B0604020202020204" pitchFamily="34" charset="0"/>
              <a:buChar char="•"/>
            </a:pPr>
            <a:r>
              <a:rPr lang="fr-CA" sz="900" dirty="0"/>
              <a:t>La ville d'origine est </a:t>
            </a:r>
            <a:r>
              <a:rPr lang="fr-CA" sz="900" dirty="0" smtClean="0"/>
              <a:t>déterminée </a:t>
            </a:r>
            <a:r>
              <a:rPr lang="fr-CA" sz="900" dirty="0"/>
              <a:t>à partir de la ville inscrite sous </a:t>
            </a:r>
            <a:r>
              <a:rPr lang="fr-CA" sz="900" i="1" dirty="0"/>
              <a:t>Réf. Kilométrage</a:t>
            </a:r>
            <a:r>
              <a:rPr lang="fr-CA" sz="900" dirty="0"/>
              <a:t> dans votre </a:t>
            </a:r>
            <a:r>
              <a:rPr lang="fr-CA" sz="900" i="1" dirty="0"/>
              <a:t>profil </a:t>
            </a:r>
            <a:r>
              <a:rPr lang="fr-CA" sz="900" dirty="0"/>
              <a:t>et les distances sont déterminées en fonction de cette ville.  Si vous changez votre adresse dans le </a:t>
            </a:r>
            <a:r>
              <a:rPr lang="fr-CA" sz="900" i="1" dirty="0"/>
              <a:t>profil</a:t>
            </a:r>
            <a:r>
              <a:rPr lang="fr-CA" sz="900" dirty="0"/>
              <a:t>, veuillez-vous assurer que la ville de référence représente bien la nouvelle adresse.</a:t>
            </a:r>
          </a:p>
          <a:p>
            <a:pPr lvl="0"/>
            <a:r>
              <a:rPr lang="fr-CA" sz="1100" b="1" dirty="0"/>
              <a:t>Destination</a:t>
            </a:r>
            <a:r>
              <a:rPr lang="fr-CA" sz="900" dirty="0"/>
              <a:t>: Sélectionnez la ville de </a:t>
            </a:r>
            <a:r>
              <a:rPr lang="fr-CA" sz="900" dirty="0" smtClean="0"/>
              <a:t>destination.</a:t>
            </a:r>
          </a:p>
          <a:p>
            <a:pPr lvl="0"/>
            <a:r>
              <a:rPr lang="fr-CA" sz="1000" b="1" dirty="0" smtClean="0">
                <a:solidFill>
                  <a:srgbClr val="003DA5"/>
                </a:solidFill>
              </a:rPr>
              <a:t>Si </a:t>
            </a:r>
            <a:r>
              <a:rPr lang="fr-CA" sz="1000" b="1" dirty="0">
                <a:solidFill>
                  <a:srgbClr val="003DA5"/>
                </a:solidFill>
              </a:rPr>
              <a:t>la ville </a:t>
            </a:r>
            <a:r>
              <a:rPr lang="fr-CA" sz="1000" b="1" dirty="0" smtClean="0">
                <a:solidFill>
                  <a:srgbClr val="003DA5"/>
                </a:solidFill>
              </a:rPr>
              <a:t>d'origine ou de </a:t>
            </a:r>
            <a:r>
              <a:rPr lang="fr-CA" sz="1000" b="1" dirty="0">
                <a:solidFill>
                  <a:srgbClr val="003DA5"/>
                </a:solidFill>
              </a:rPr>
              <a:t>destination n'apparaît pas dans </a:t>
            </a:r>
            <a:r>
              <a:rPr lang="fr-CA" sz="1000" b="1" dirty="0" smtClean="0">
                <a:solidFill>
                  <a:srgbClr val="003DA5"/>
                </a:solidFill>
              </a:rPr>
              <a:t>les </a:t>
            </a:r>
            <a:r>
              <a:rPr lang="fr-CA" sz="1000" b="1" dirty="0">
                <a:solidFill>
                  <a:srgbClr val="003DA5"/>
                </a:solidFill>
              </a:rPr>
              <a:t>listes déroulantes, veuillez réclamer votre kilométrage dans la page </a:t>
            </a:r>
            <a:r>
              <a:rPr lang="fr-CA" sz="1000" b="1" dirty="0" smtClean="0">
                <a:solidFill>
                  <a:srgbClr val="003DA5"/>
                </a:solidFill>
              </a:rPr>
              <a:t>  « </a:t>
            </a:r>
            <a:r>
              <a:rPr lang="fr-CA" sz="1000" b="1" i="1" dirty="0" smtClean="0">
                <a:solidFill>
                  <a:srgbClr val="003DA5"/>
                </a:solidFill>
              </a:rPr>
              <a:t>Commentaires »</a:t>
            </a:r>
            <a:r>
              <a:rPr lang="fr-CA" sz="1000" dirty="0" smtClean="0">
                <a:solidFill>
                  <a:srgbClr val="003DA5"/>
                </a:solidFill>
              </a:rPr>
              <a:t>.</a:t>
            </a:r>
          </a:p>
          <a:p>
            <a:pPr lvl="0"/>
            <a:r>
              <a:rPr lang="fr-CA" sz="1100" b="1" dirty="0" smtClean="0"/>
              <a:t>Taux</a:t>
            </a:r>
            <a:r>
              <a:rPr lang="fr-CA" sz="900" dirty="0"/>
              <a:t>: Lorsque vous avez sélectionné la date, votre ville </a:t>
            </a:r>
            <a:r>
              <a:rPr lang="fr-CA" sz="900" dirty="0" smtClean="0"/>
              <a:t>d‘origine </a:t>
            </a:r>
            <a:r>
              <a:rPr lang="fr-CA" sz="900" dirty="0"/>
              <a:t>et votre ville de </a:t>
            </a:r>
            <a:r>
              <a:rPr lang="fr-CA" sz="900" dirty="0" smtClean="0"/>
              <a:t>destination</a:t>
            </a:r>
            <a:r>
              <a:rPr lang="fr-CA" sz="900" dirty="0"/>
              <a:t>, le taux s'affiche selon </a:t>
            </a:r>
            <a:r>
              <a:rPr lang="fr-CA" sz="900" dirty="0" smtClean="0"/>
              <a:t>le </a:t>
            </a:r>
            <a:r>
              <a:rPr lang="fr-CA" sz="900" dirty="0"/>
              <a:t>taux en vigueur  à la date </a:t>
            </a:r>
            <a:r>
              <a:rPr lang="fr-CA" sz="900" dirty="0" smtClean="0"/>
              <a:t>du </a:t>
            </a:r>
            <a:r>
              <a:rPr lang="fr-CA" sz="900" dirty="0"/>
              <a:t>déplacement et est calculé automatiquement pour un aller-retour</a:t>
            </a:r>
            <a:r>
              <a:rPr lang="fr-CA" sz="900" dirty="0" smtClean="0"/>
              <a:t>.</a:t>
            </a:r>
          </a:p>
          <a:p>
            <a:pPr lvl="0"/>
            <a:r>
              <a:rPr lang="fr-CA" sz="1100" b="1" dirty="0" smtClean="0"/>
              <a:t>Distance</a:t>
            </a:r>
            <a:r>
              <a:rPr lang="fr-CA" sz="900" dirty="0"/>
              <a:t>: Si la distance existe </a:t>
            </a:r>
            <a:r>
              <a:rPr lang="fr-CA" sz="900" dirty="0" smtClean="0"/>
              <a:t>entre </a:t>
            </a:r>
            <a:r>
              <a:rPr lang="fr-CA" sz="900" dirty="0"/>
              <a:t>les deux villes sélectionnées dans les paramètres de l'application, la distance s'affichera dans la colonne </a:t>
            </a:r>
            <a:r>
              <a:rPr lang="fr-CA" sz="900" i="1" dirty="0"/>
              <a:t>Distance</a:t>
            </a:r>
            <a:r>
              <a:rPr lang="fr-CA" sz="900" dirty="0"/>
              <a:t>.  Si la distance est inexistante dans les paramètres de l'application, entrez la distance correspondante entre les deux villes sélectionnes pour un </a:t>
            </a:r>
            <a:r>
              <a:rPr lang="fr-CA" sz="900" dirty="0" smtClean="0"/>
              <a:t>aller-retour;</a:t>
            </a:r>
          </a:p>
          <a:p>
            <a:pPr lvl="0"/>
            <a:r>
              <a:rPr lang="fr-CA" sz="1000" b="1" dirty="0" smtClean="0">
                <a:solidFill>
                  <a:srgbClr val="003DA5"/>
                </a:solidFill>
              </a:rPr>
              <a:t>Vous </a:t>
            </a:r>
            <a:r>
              <a:rPr lang="fr-CA" sz="1000" b="1" dirty="0">
                <a:solidFill>
                  <a:srgbClr val="003DA5"/>
                </a:solidFill>
              </a:rPr>
              <a:t>devez soumettre une distance minimum de 50 km aller-retour.</a:t>
            </a:r>
            <a:endParaRPr lang="fr-CA" sz="1000" dirty="0">
              <a:solidFill>
                <a:srgbClr val="003DA5"/>
              </a:solidFill>
            </a:endParaRPr>
          </a:p>
          <a:p>
            <a:pPr lvl="0"/>
            <a:r>
              <a:rPr lang="fr-CA" sz="1100" b="1" dirty="0"/>
              <a:t>Montant</a:t>
            </a:r>
            <a:r>
              <a:rPr lang="fr-CA" sz="900" b="1" dirty="0"/>
              <a:t>:</a:t>
            </a:r>
            <a:r>
              <a:rPr lang="fr-CA" sz="900" dirty="0"/>
              <a:t>  Le montant correspond à la distance entre les deux villes sélectionnées </a:t>
            </a:r>
            <a:r>
              <a:rPr lang="fr-CA" sz="900" dirty="0" smtClean="0"/>
              <a:t>multipliée </a:t>
            </a:r>
            <a:r>
              <a:rPr lang="fr-CA" sz="900" dirty="0"/>
              <a:t>par le taux en vigueur lors du déplacement.  Le montant est le montant du déplacement avant taxes; </a:t>
            </a:r>
          </a:p>
          <a:p>
            <a:pPr lvl="0"/>
            <a:r>
              <a:rPr lang="fr-CA" sz="1100" b="1" dirty="0"/>
              <a:t>Bouton Ajouter</a:t>
            </a:r>
            <a:r>
              <a:rPr lang="fr-CA" sz="900" b="1" dirty="0"/>
              <a:t>: </a:t>
            </a:r>
            <a:r>
              <a:rPr lang="fr-CA" sz="900" dirty="0"/>
              <a:t>Cliquez sur le bouton </a:t>
            </a:r>
            <a:r>
              <a:rPr lang="fr-CA" sz="900" i="1" dirty="0"/>
              <a:t> </a:t>
            </a:r>
            <a:r>
              <a:rPr lang="fr-CA" sz="900" dirty="0"/>
              <a:t>+.  Le kilométrage sera transféré dans la grille </a:t>
            </a:r>
            <a:r>
              <a:rPr lang="fr-CA" sz="900" i="1" dirty="0"/>
              <a:t>Liste des </a:t>
            </a:r>
            <a:r>
              <a:rPr lang="fr-CA" sz="900" i="1" dirty="0" smtClean="0"/>
              <a:t>kilométrages</a:t>
            </a:r>
            <a:r>
              <a:rPr lang="fr-CA" sz="900" dirty="0"/>
              <a:t>;</a:t>
            </a:r>
          </a:p>
        </p:txBody>
      </p:sp>
      <p:sp>
        <p:nvSpPr>
          <p:cNvPr id="4" name="Ellipse 3"/>
          <p:cNvSpPr/>
          <p:nvPr/>
        </p:nvSpPr>
        <p:spPr>
          <a:xfrm>
            <a:off x="2555776" y="1124744"/>
            <a:ext cx="1095106"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p:cNvSpPr txBox="1"/>
          <p:nvPr/>
        </p:nvSpPr>
        <p:spPr>
          <a:xfrm>
            <a:off x="323528" y="197024"/>
            <a:ext cx="5184576" cy="400110"/>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a:t>Cette page vous permet d'inscrire les frais de kilométrage liés aux déplacement effectués.</a:t>
            </a:r>
            <a:r>
              <a:rPr lang="fr-CA" sz="1000" dirty="0"/>
              <a:t> </a:t>
            </a:r>
          </a:p>
          <a:p>
            <a:endParaRPr lang="fr-CA" sz="1000" b="1" dirty="0" smtClean="0"/>
          </a:p>
        </p:txBody>
      </p:sp>
      <p:sp>
        <p:nvSpPr>
          <p:cNvPr id="9" name="ZoneTexte 8"/>
          <p:cNvSpPr txBox="1"/>
          <p:nvPr/>
        </p:nvSpPr>
        <p:spPr>
          <a:xfrm>
            <a:off x="179512" y="3636313"/>
            <a:ext cx="6048672" cy="584775"/>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pPr lvl="0"/>
            <a:r>
              <a:rPr lang="fr-CA" sz="1200" b="1" cap="small" dirty="0" smtClean="0"/>
              <a:t>Liste des kilométrages: </a:t>
            </a:r>
            <a:r>
              <a:rPr lang="fr-CA" sz="1000" dirty="0" smtClean="0"/>
              <a:t>La </a:t>
            </a:r>
            <a:r>
              <a:rPr lang="fr-CA" sz="1000" dirty="0"/>
              <a:t>grille des kilométrages affiche tous les kilométrages entrés pour la facture.  </a:t>
            </a:r>
            <a:br>
              <a:rPr lang="fr-CA" sz="1000" dirty="0"/>
            </a:br>
            <a:r>
              <a:rPr lang="fr-CA" sz="1000" b="1" dirty="0" smtClean="0"/>
              <a:t>Supprimer </a:t>
            </a:r>
            <a:r>
              <a:rPr lang="fr-CA" sz="1000" b="1" dirty="0"/>
              <a:t>un kilométrage:</a:t>
            </a:r>
            <a:r>
              <a:rPr lang="fr-CA" sz="1000" dirty="0"/>
              <a:t> Pour supprimer un kilométrage, cliquez sur le X rouge à droite dans la colonne </a:t>
            </a:r>
            <a:r>
              <a:rPr lang="fr-CA" sz="1000" dirty="0" smtClean="0"/>
              <a:t> « </a:t>
            </a:r>
            <a:r>
              <a:rPr lang="fr-CA" sz="1000" i="1" dirty="0" smtClean="0"/>
              <a:t>Supprimer »</a:t>
            </a:r>
            <a:r>
              <a:rPr lang="fr-CA" sz="1000" i="1" dirty="0"/>
              <a:t> </a:t>
            </a:r>
            <a:r>
              <a:rPr lang="fr-CA" sz="1000" dirty="0"/>
              <a:t>sur la ligne correspondant au kilométrage à supprimer.</a:t>
            </a:r>
          </a:p>
        </p:txBody>
      </p:sp>
      <p:sp>
        <p:nvSpPr>
          <p:cNvPr id="10" name="ZoneTexte 9"/>
          <p:cNvSpPr txBox="1"/>
          <p:nvPr/>
        </p:nvSpPr>
        <p:spPr>
          <a:xfrm>
            <a:off x="179512" y="5854625"/>
            <a:ext cx="6048672" cy="769441"/>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pPr lvl="0"/>
            <a:r>
              <a:rPr lang="fr-CA" sz="1400" b="1" cap="small" dirty="0" smtClean="0"/>
              <a:t>Grille des totaux:</a:t>
            </a:r>
            <a:endParaRPr lang="fr-CA" sz="1000" dirty="0"/>
          </a:p>
          <a:p>
            <a:pPr lvl="0"/>
            <a:r>
              <a:rPr lang="fr-CA" sz="1000" b="1" dirty="0"/>
              <a:t>Total </a:t>
            </a:r>
            <a:r>
              <a:rPr lang="fr-CA" sz="1000" b="1" dirty="0" smtClean="0"/>
              <a:t>du kilométrage:</a:t>
            </a:r>
            <a:r>
              <a:rPr lang="fr-CA" sz="1000" b="1" dirty="0"/>
              <a:t> </a:t>
            </a:r>
            <a:r>
              <a:rPr lang="fr-CA" sz="1000" dirty="0"/>
              <a:t> Montant total avant taxes </a:t>
            </a:r>
            <a:r>
              <a:rPr lang="fr-CA" sz="1000" dirty="0" smtClean="0"/>
              <a:t>du kilométrage réclamé</a:t>
            </a:r>
            <a:endParaRPr lang="fr-CA" sz="1000" dirty="0"/>
          </a:p>
          <a:p>
            <a:pPr lvl="0"/>
            <a:r>
              <a:rPr lang="fr-CA" sz="1000" b="1" dirty="0"/>
              <a:t>Montant total réclamé:  </a:t>
            </a:r>
            <a:r>
              <a:rPr lang="fr-CA" sz="1000" dirty="0"/>
              <a:t>Montant total réclamé de la facture, avant taxes, incluant les honoraires, les déboursés et le kilométrage</a:t>
            </a:r>
            <a:r>
              <a:rPr lang="fr-CA" sz="1000" dirty="0" smtClean="0"/>
              <a:t>.</a:t>
            </a:r>
            <a:endParaRPr lang="fr-CA" sz="1000" dirty="0"/>
          </a:p>
        </p:txBody>
      </p:sp>
      <p:cxnSp>
        <p:nvCxnSpPr>
          <p:cNvPr id="11" name="Connecteur droit avec flèche 10"/>
          <p:cNvCxnSpPr/>
          <p:nvPr/>
        </p:nvCxnSpPr>
        <p:spPr>
          <a:xfrm>
            <a:off x="4067944" y="4077072"/>
            <a:ext cx="1728192"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529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 y="38332"/>
            <a:ext cx="9108504" cy="610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5652120" y="4005064"/>
            <a:ext cx="3168352" cy="2462213"/>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smtClean="0"/>
              <a:t>Pour accéder à la facturation en ligne, vous devez entrer votre code d’utilisateur et votre mot de passe qui vous ont été transmis par courriel.</a:t>
            </a:r>
          </a:p>
          <a:p>
            <a:endParaRPr lang="fr-CA" sz="1100" dirty="0"/>
          </a:p>
          <a:p>
            <a:r>
              <a:rPr lang="fr-CA" sz="1100" b="1" dirty="0" smtClean="0"/>
              <a:t>Mot de passe 1</a:t>
            </a:r>
            <a:r>
              <a:rPr lang="fr-CA" sz="1100" dirty="0" smtClean="0"/>
              <a:t>: Donne une accès limité vous permettant seulement de traiter des données de facturation, aucun accès aux relevés et au formulaire d’adhésion au dépôt direct;</a:t>
            </a:r>
          </a:p>
          <a:p>
            <a:r>
              <a:rPr lang="fr-CA" sz="1100" b="1" dirty="0" smtClean="0"/>
              <a:t>Mot de passe 2</a:t>
            </a:r>
            <a:r>
              <a:rPr lang="fr-CA" sz="1100" dirty="0" smtClean="0"/>
              <a:t>: Vous donne un accès illimité vous permettant d’accéder à votre relevé de compte, au relevé 27, au formulaire d’adhésion au dépôt direct et à la facturation en ligne.  </a:t>
            </a:r>
            <a:r>
              <a:rPr lang="fr-CA" sz="1100" b="1" dirty="0" smtClean="0"/>
              <a:t>Il est de votre responsabilité de conserver la confidentialité de ce mot de passe</a:t>
            </a:r>
            <a:endParaRPr lang="fr-CA" sz="1100" b="1" dirty="0"/>
          </a:p>
        </p:txBody>
      </p:sp>
      <p:sp>
        <p:nvSpPr>
          <p:cNvPr id="6" name="Ellipse 5"/>
          <p:cNvSpPr/>
          <p:nvPr/>
        </p:nvSpPr>
        <p:spPr>
          <a:xfrm>
            <a:off x="20510" y="692696"/>
            <a:ext cx="102309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7" name="Connecteur droit avec flèche 6"/>
          <p:cNvCxnSpPr/>
          <p:nvPr/>
        </p:nvCxnSpPr>
        <p:spPr>
          <a:xfrm flipV="1">
            <a:off x="6588224" y="2636912"/>
            <a:ext cx="720080" cy="13681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5940152" y="667219"/>
            <a:ext cx="3024336" cy="430887"/>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fr-CA" sz="1100" b="1" dirty="0" smtClean="0"/>
              <a:t>Cliquez sur le lien ‘English’ pour afficher le site en  anglais.</a:t>
            </a:r>
            <a:endParaRPr lang="fr-CA" sz="1100" b="1" dirty="0"/>
          </a:p>
        </p:txBody>
      </p:sp>
      <p:cxnSp>
        <p:nvCxnSpPr>
          <p:cNvPr id="10" name="Connecteur droit avec flèche 9"/>
          <p:cNvCxnSpPr/>
          <p:nvPr/>
        </p:nvCxnSpPr>
        <p:spPr>
          <a:xfrm flipV="1">
            <a:off x="8316416" y="188641"/>
            <a:ext cx="451440" cy="47857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1259632" y="6167195"/>
            <a:ext cx="3024336" cy="600164"/>
          </a:xfrm>
          <a:prstGeom prst="rect">
            <a:avLst/>
          </a:prstGeom>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smtClean="0"/>
              <a:t>Le menu en bas de page vous permet d’accéder à partir de toutes les pages à la section « Aide » et « Nous joindre ».</a:t>
            </a:r>
            <a:endParaRPr lang="fr-CA" sz="1100" b="1" dirty="0"/>
          </a:p>
        </p:txBody>
      </p:sp>
      <p:cxnSp>
        <p:nvCxnSpPr>
          <p:cNvPr id="14" name="Connecteur droit avec flèche 13"/>
          <p:cNvCxnSpPr/>
          <p:nvPr/>
        </p:nvCxnSpPr>
        <p:spPr>
          <a:xfrm flipV="1">
            <a:off x="4283968" y="5877272"/>
            <a:ext cx="1008112" cy="5900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642536" y="497942"/>
            <a:ext cx="3024336" cy="600164"/>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fr-CA" sz="1100" b="1" dirty="0" smtClean="0"/>
              <a:t>Partout sur le site vous pouvez cliquer sur le logo de la Commission pour revenir à la page d’accueil.</a:t>
            </a:r>
            <a:endParaRPr lang="fr-CA" sz="1100" b="1" dirty="0"/>
          </a:p>
        </p:txBody>
      </p:sp>
      <p:cxnSp>
        <p:nvCxnSpPr>
          <p:cNvPr id="17" name="Connecteur droit avec flèche 16"/>
          <p:cNvCxnSpPr/>
          <p:nvPr/>
        </p:nvCxnSpPr>
        <p:spPr>
          <a:xfrm flipH="1" flipV="1">
            <a:off x="467544" y="497942"/>
            <a:ext cx="1160120" cy="19475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H="1">
            <a:off x="6642230" y="1847850"/>
            <a:ext cx="594066" cy="1409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5292080" y="297125"/>
            <a:ext cx="2700300" cy="261610"/>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fr-CA" sz="1100" b="1" dirty="0" smtClean="0"/>
              <a:t>Cliquez sur le lien ‘Aa’ pour grossir le texte;</a:t>
            </a:r>
            <a:endParaRPr lang="fr-CA" sz="1100" b="1" dirty="0"/>
          </a:p>
        </p:txBody>
      </p:sp>
      <p:cxnSp>
        <p:nvCxnSpPr>
          <p:cNvPr id="25" name="Connecteur droit avec flèche 24"/>
          <p:cNvCxnSpPr/>
          <p:nvPr/>
        </p:nvCxnSpPr>
        <p:spPr>
          <a:xfrm flipV="1">
            <a:off x="7999474" y="188641"/>
            <a:ext cx="316942" cy="2058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557" y="1847850"/>
            <a:ext cx="2352675"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ZoneTexte 18"/>
          <p:cNvSpPr txBox="1"/>
          <p:nvPr/>
        </p:nvSpPr>
        <p:spPr>
          <a:xfrm>
            <a:off x="4489502" y="2204284"/>
            <a:ext cx="1997936" cy="1107996"/>
          </a:xfrm>
          <a:prstGeom prst="rect">
            <a:avLst/>
          </a:prstGeom>
          <a:solidFill>
            <a:schemeClr val="accent2">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fr-CA" sz="1100" b="1" dirty="0" smtClean="0"/>
              <a:t>Des capsules d’aide interactives </a:t>
            </a:r>
            <a:r>
              <a:rPr lang="fr-CA" sz="1100" dirty="0" smtClean="0"/>
              <a:t>vous aideront tout au long de votre navigation sur le site.  Vous n’avez qu’à cliquer sur l’icône pour afficher la fenêtre d’information.</a:t>
            </a:r>
            <a:endParaRPr lang="fr-CA" sz="1100" dirty="0"/>
          </a:p>
        </p:txBody>
      </p:sp>
    </p:spTree>
    <p:extLst>
      <p:ext uri="{BB962C8B-B14F-4D97-AF65-F5344CB8AC3E}">
        <p14:creationId xmlns:p14="http://schemas.microsoft.com/office/powerpoint/2010/main" val="1872116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39"/>
            <a:ext cx="8568952" cy="6625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4777784" y="4869160"/>
            <a:ext cx="4042688" cy="1785104"/>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dirty="0"/>
              <a:t>Cette page vous permet de préciser et d'ajouter de l'information supplémentaire à votre facturation qui aidera l'approbatrice à approuver votre facture</a:t>
            </a:r>
            <a:r>
              <a:rPr lang="fr-CA" sz="1000" dirty="0" smtClean="0"/>
              <a:t>.</a:t>
            </a:r>
          </a:p>
          <a:p>
            <a:r>
              <a:rPr lang="fr-CA" sz="1000" dirty="0"/>
              <a:t/>
            </a:r>
            <a:br>
              <a:rPr lang="fr-CA" sz="1000" dirty="0"/>
            </a:br>
            <a:r>
              <a:rPr lang="fr-CA" sz="1000" b="1" dirty="0">
                <a:solidFill>
                  <a:srgbClr val="003DA5"/>
                </a:solidFill>
              </a:rPr>
              <a:t>Vous devez obligatoirement remplir la page Commentaires si vous réclamez:</a:t>
            </a:r>
            <a:endParaRPr lang="fr-CA" sz="1000" dirty="0">
              <a:solidFill>
                <a:srgbClr val="003DA5"/>
              </a:solidFill>
            </a:endParaRPr>
          </a:p>
          <a:p>
            <a:pPr marL="228600" lvl="0" indent="-228600">
              <a:buFont typeface="+mj-lt"/>
              <a:buAutoNum type="arabicPeriod"/>
            </a:pPr>
            <a:r>
              <a:rPr lang="fr-CA" sz="1000" dirty="0"/>
              <a:t>Un service Non Tarifé (N.T.) ;</a:t>
            </a:r>
          </a:p>
          <a:p>
            <a:pPr marL="228600" lvl="0" indent="-228600">
              <a:buFont typeface="+mj-lt"/>
              <a:buAutoNum type="arabicPeriod"/>
            </a:pPr>
            <a:r>
              <a:rPr lang="fr-CA" sz="1000" dirty="0"/>
              <a:t>Un dépassement </a:t>
            </a:r>
            <a:r>
              <a:rPr lang="fr-CA" sz="1000" dirty="0" smtClean="0"/>
              <a:t>d'honoraires </a:t>
            </a:r>
            <a:r>
              <a:rPr lang="fr-CA" sz="1000" dirty="0"/>
              <a:t>ou une demande de considération spéciale (D-H);</a:t>
            </a:r>
          </a:p>
          <a:p>
            <a:pPr marL="228600" lvl="0" indent="-228600">
              <a:buFont typeface="+mj-lt"/>
              <a:buAutoNum type="arabicPeriod"/>
            </a:pPr>
            <a:r>
              <a:rPr lang="fr-CA" sz="1000" dirty="0"/>
              <a:t>Un AUTRE DÉBOURS </a:t>
            </a:r>
            <a:r>
              <a:rPr lang="fr-CA" sz="1000" dirty="0" smtClean="0"/>
              <a:t>(99);</a:t>
            </a:r>
            <a:endParaRPr lang="fr-CA" sz="1000" dirty="0"/>
          </a:p>
          <a:p>
            <a:pPr marL="228600" lvl="0" indent="-228600">
              <a:buFont typeface="+mj-lt"/>
              <a:buAutoNum type="arabicPeriod"/>
            </a:pPr>
            <a:r>
              <a:rPr lang="fr-CA" sz="1000" dirty="0"/>
              <a:t>Un kilométrage avec une ville non disponible dans la liste déroulante;</a:t>
            </a:r>
          </a:p>
        </p:txBody>
      </p:sp>
      <p:sp>
        <p:nvSpPr>
          <p:cNvPr id="4" name="Ellipse 3"/>
          <p:cNvSpPr/>
          <p:nvPr/>
        </p:nvSpPr>
        <p:spPr>
          <a:xfrm>
            <a:off x="3779912" y="404664"/>
            <a:ext cx="1095106"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747480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4458"/>
            <a:ext cx="7024776" cy="670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5436096" y="116632"/>
            <a:ext cx="3610640" cy="2246769"/>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a:t>Cette page vous permet de soumettre votre facture à la Commission des services juridiques</a:t>
            </a:r>
            <a:r>
              <a:rPr lang="fr-CA" sz="1000" dirty="0" smtClean="0"/>
              <a:t>.</a:t>
            </a:r>
          </a:p>
          <a:p>
            <a:endParaRPr lang="fr-CA" sz="1000" dirty="0"/>
          </a:p>
          <a:p>
            <a:r>
              <a:rPr lang="fr-CA" sz="1000" b="1" dirty="0" smtClean="0"/>
              <a:t>SOMMAIRE</a:t>
            </a:r>
          </a:p>
          <a:p>
            <a:r>
              <a:rPr lang="fr-CA" sz="1000" dirty="0"/>
              <a:t>Le tableau </a:t>
            </a:r>
            <a:r>
              <a:rPr lang="fr-CA" sz="1000" b="1" i="1" dirty="0"/>
              <a:t>Sommaire</a:t>
            </a:r>
            <a:r>
              <a:rPr lang="fr-CA" sz="1000" i="1" dirty="0"/>
              <a:t> </a:t>
            </a:r>
            <a:r>
              <a:rPr lang="fr-CA" sz="1000" dirty="0"/>
              <a:t>vous permet de vérifier les montants réclamés dans chacune des sections:</a:t>
            </a:r>
          </a:p>
          <a:p>
            <a:pPr marL="171450" lvl="0" indent="-171450">
              <a:buFont typeface="Arial" panose="020B0604020202020204" pitchFamily="34" charset="0"/>
              <a:buChar char="•"/>
            </a:pPr>
            <a:r>
              <a:rPr lang="fr-CA" sz="1000" b="1" dirty="0"/>
              <a:t>Total des honoraires</a:t>
            </a:r>
            <a:r>
              <a:rPr lang="fr-CA" sz="1000" dirty="0"/>
              <a:t>:    Montant </a:t>
            </a:r>
            <a:r>
              <a:rPr lang="fr-CA" sz="1000" b="1" dirty="0"/>
              <a:t>avant taxes</a:t>
            </a:r>
            <a:r>
              <a:rPr lang="fr-CA" sz="1000" dirty="0"/>
              <a:t> des honoraires réclamés;</a:t>
            </a:r>
          </a:p>
          <a:p>
            <a:pPr marL="171450" lvl="0" indent="-171450">
              <a:buFont typeface="Arial" panose="020B0604020202020204" pitchFamily="34" charset="0"/>
              <a:buChar char="•"/>
            </a:pPr>
            <a:r>
              <a:rPr lang="fr-CA" sz="1000" b="1" dirty="0"/>
              <a:t>Total des déboursés</a:t>
            </a:r>
            <a:r>
              <a:rPr lang="fr-CA" sz="1000" dirty="0"/>
              <a:t>:     Montant </a:t>
            </a:r>
            <a:r>
              <a:rPr lang="fr-CA" sz="1000" b="1" dirty="0"/>
              <a:t>total avant</a:t>
            </a:r>
            <a:r>
              <a:rPr lang="fr-CA" sz="1000" dirty="0"/>
              <a:t> taxes des frais de déboursés réclamés;</a:t>
            </a:r>
          </a:p>
          <a:p>
            <a:pPr marL="171450" lvl="0" indent="-171450">
              <a:buFont typeface="Arial" panose="020B0604020202020204" pitchFamily="34" charset="0"/>
              <a:buChar char="•"/>
            </a:pPr>
            <a:r>
              <a:rPr lang="fr-CA" sz="1000" b="1" dirty="0"/>
              <a:t>Total du kilométrage</a:t>
            </a:r>
            <a:r>
              <a:rPr lang="fr-CA" sz="1000" dirty="0"/>
              <a:t>:   Montant </a:t>
            </a:r>
            <a:r>
              <a:rPr lang="fr-CA" sz="1000" b="1" dirty="0"/>
              <a:t>total avant</a:t>
            </a:r>
            <a:r>
              <a:rPr lang="fr-CA" sz="1000" dirty="0"/>
              <a:t> taxes des kilométrages réclamés;</a:t>
            </a:r>
          </a:p>
          <a:p>
            <a:pPr marL="171450" indent="-171450">
              <a:buFont typeface="Arial" panose="020B0604020202020204" pitchFamily="34" charset="0"/>
              <a:buChar char="•"/>
            </a:pPr>
            <a:r>
              <a:rPr lang="fr-CA" sz="1000" b="1" dirty="0"/>
              <a:t>Montant total réclamé:</a:t>
            </a:r>
            <a:r>
              <a:rPr lang="fr-CA" sz="1000" dirty="0"/>
              <a:t> Montant total réclamé </a:t>
            </a:r>
            <a:r>
              <a:rPr lang="fr-CA" sz="1000" b="1" dirty="0"/>
              <a:t>avant taxes</a:t>
            </a:r>
            <a:r>
              <a:rPr lang="fr-CA" sz="1000" dirty="0"/>
              <a:t> des pages </a:t>
            </a:r>
            <a:r>
              <a:rPr lang="fr-CA" sz="1000" i="1" dirty="0"/>
              <a:t>Honoraires</a:t>
            </a:r>
            <a:r>
              <a:rPr lang="fr-CA" sz="1000" dirty="0"/>
              <a:t>, </a:t>
            </a:r>
            <a:r>
              <a:rPr lang="fr-CA" sz="1000" i="1" dirty="0"/>
              <a:t>Déboursés </a:t>
            </a:r>
            <a:r>
              <a:rPr lang="fr-CA" sz="1000" dirty="0"/>
              <a:t>et </a:t>
            </a:r>
            <a:r>
              <a:rPr lang="fr-CA" sz="1000" i="1" dirty="0"/>
              <a:t>Kilométrage</a:t>
            </a:r>
            <a:endParaRPr lang="fr-CA" sz="1000" dirty="0"/>
          </a:p>
        </p:txBody>
      </p:sp>
      <p:sp>
        <p:nvSpPr>
          <p:cNvPr id="4" name="Ellipse 3"/>
          <p:cNvSpPr/>
          <p:nvPr/>
        </p:nvSpPr>
        <p:spPr>
          <a:xfrm>
            <a:off x="3779912" y="332656"/>
            <a:ext cx="792088" cy="4320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5421208" y="2535290"/>
            <a:ext cx="3610640" cy="3016210"/>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smtClean="0"/>
              <a:t>TAXES</a:t>
            </a:r>
            <a:r>
              <a:rPr lang="fr-CA" sz="1000" dirty="0" smtClean="0"/>
              <a:t>: Cette </a:t>
            </a:r>
            <a:r>
              <a:rPr lang="fr-CA" sz="1000" dirty="0"/>
              <a:t>section s'adresse aux avocats et aux notaires qui sont inscrits aux fichiers de la TPS et de la TVQ de Revenu Québec.</a:t>
            </a:r>
          </a:p>
          <a:p>
            <a:r>
              <a:rPr lang="fr-CA" sz="1000" dirty="0"/>
              <a:t>Le tableau vous permet de modifier les numéros de taxes si elles sont différents de votre profil pour cette facture.</a:t>
            </a:r>
          </a:p>
          <a:p>
            <a:r>
              <a:rPr lang="fr-CA" sz="1000" dirty="0"/>
              <a:t> </a:t>
            </a:r>
          </a:p>
          <a:p>
            <a:pPr marL="171450" lvl="0" indent="-171450">
              <a:buFont typeface="Arial" panose="020B0604020202020204" pitchFamily="34" charset="0"/>
              <a:buChar char="•"/>
            </a:pPr>
            <a:r>
              <a:rPr lang="fr-CA" sz="1000" b="1" dirty="0"/>
              <a:t>Enlever les nos de taxes</a:t>
            </a:r>
            <a:r>
              <a:rPr lang="fr-CA" sz="1000" dirty="0"/>
              <a:t>: Si vous désirez supprimer vos numéros de taxes, cliquez sur le bouton </a:t>
            </a:r>
            <a:r>
              <a:rPr lang="fr-CA" sz="1000" i="1" dirty="0"/>
              <a:t>Enlever les nos de taxes</a:t>
            </a:r>
            <a:r>
              <a:rPr lang="fr-CA" sz="1000" dirty="0"/>
              <a:t>.  Les taxes seront automatique </a:t>
            </a:r>
            <a:r>
              <a:rPr lang="fr-CA" sz="1000" dirty="0" smtClean="0"/>
              <a:t>mises </a:t>
            </a:r>
            <a:r>
              <a:rPr lang="fr-CA" sz="1000" dirty="0"/>
              <a:t>à 0 et le Grand total réclamé sera recalculé.  </a:t>
            </a:r>
          </a:p>
          <a:p>
            <a:pPr marL="171450" lvl="0" indent="-171450">
              <a:buFont typeface="Arial" panose="020B0604020202020204" pitchFamily="34" charset="0"/>
              <a:buChar char="•"/>
            </a:pPr>
            <a:r>
              <a:rPr lang="fr-CA" sz="1000" b="1" dirty="0"/>
              <a:t>Pour inscrire de nouveaux numéros de taxe</a:t>
            </a:r>
            <a:r>
              <a:rPr lang="fr-CA" sz="1000" dirty="0"/>
              <a:t>: Inscrire les nouveaux numéros de taxe dans les boites de texte </a:t>
            </a:r>
            <a:r>
              <a:rPr lang="fr-CA" sz="1000" i="1" dirty="0"/>
              <a:t>No de TPS</a:t>
            </a:r>
            <a:r>
              <a:rPr lang="fr-CA" sz="1000" dirty="0"/>
              <a:t> et </a:t>
            </a:r>
            <a:r>
              <a:rPr lang="fr-CA" sz="1000" i="1" dirty="0"/>
              <a:t>No de TVQ </a:t>
            </a:r>
            <a:r>
              <a:rPr lang="fr-CA" sz="1000" dirty="0"/>
              <a:t>et cliquez sur touche </a:t>
            </a:r>
            <a:r>
              <a:rPr lang="fr-CA" sz="1000" i="1" dirty="0"/>
              <a:t>Tab </a:t>
            </a:r>
            <a:r>
              <a:rPr lang="fr-CA" sz="1000" dirty="0"/>
              <a:t>de votre clavier.  Le système sauvegardera automatiquement les données et les montants de taxes seront recalculés si nécessaire;</a:t>
            </a:r>
          </a:p>
          <a:p>
            <a:pPr marL="171450" lvl="0" indent="-171450">
              <a:buFont typeface="Arial" panose="020B0604020202020204" pitchFamily="34" charset="0"/>
              <a:buChar char="•"/>
            </a:pPr>
            <a:r>
              <a:rPr lang="fr-CA" sz="1000" b="1" dirty="0"/>
              <a:t>Pour récupérer les numéros de taxes du profil</a:t>
            </a:r>
            <a:r>
              <a:rPr lang="fr-CA" sz="1000" dirty="0"/>
              <a:t>:  Pour récupérer les numéros de taxes du profil, cliquer sur le bouton </a:t>
            </a:r>
            <a:r>
              <a:rPr lang="fr-CA" sz="1000" i="1" dirty="0"/>
              <a:t>Récupérer nos taxes du profil</a:t>
            </a:r>
            <a:r>
              <a:rPr lang="fr-CA" sz="1000" dirty="0"/>
              <a:t>.  Le système récupérera les numéros de taxes du profil et recalculera les taxes automatiquement;</a:t>
            </a:r>
          </a:p>
        </p:txBody>
      </p:sp>
      <p:sp>
        <p:nvSpPr>
          <p:cNvPr id="6" name="ZoneTexte 5"/>
          <p:cNvSpPr txBox="1"/>
          <p:nvPr/>
        </p:nvSpPr>
        <p:spPr>
          <a:xfrm>
            <a:off x="5436096" y="5589240"/>
            <a:ext cx="3610640" cy="1169551"/>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pPr lvl="0"/>
            <a:r>
              <a:rPr lang="fr-CA" sz="1000" b="1" dirty="0" smtClean="0"/>
              <a:t>NB: </a:t>
            </a:r>
            <a:r>
              <a:rPr lang="fr-CA" sz="1000" b="1" dirty="0"/>
              <a:t>Il est recommandé d'ajouter les numéros de taxes dans votre profil avant de créer un nouvelle facture. </a:t>
            </a:r>
            <a:r>
              <a:rPr lang="fr-CA" sz="1000" dirty="0"/>
              <a:t> Si vous ajoutez les numéros de taxes dans votre profil et que vous accédez à une facture préalablement sauvegardée, les taxes ne seront pas calculées.  Vous devrez cliquer sur le bouton </a:t>
            </a:r>
            <a:r>
              <a:rPr lang="fr-CA" sz="1000" i="1" dirty="0"/>
              <a:t>Récupérer nos taxes du profil.</a:t>
            </a:r>
            <a:endParaRPr lang="fr-CA" sz="1000" dirty="0"/>
          </a:p>
          <a:p>
            <a:endParaRPr lang="fr-CA" sz="1000" dirty="0"/>
          </a:p>
        </p:txBody>
      </p:sp>
    </p:spTree>
    <p:extLst>
      <p:ext uri="{BB962C8B-B14F-4D97-AF65-F5344CB8AC3E}">
        <p14:creationId xmlns:p14="http://schemas.microsoft.com/office/powerpoint/2010/main" val="3819494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40535" y="116633"/>
            <a:ext cx="6879737" cy="6562166"/>
            <a:chOff x="-30840" y="116633"/>
            <a:chExt cx="6879737" cy="6562166"/>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0" y="116633"/>
              <a:ext cx="6879737"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6" y="5805264"/>
              <a:ext cx="5015400" cy="873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ZoneTexte 7"/>
          <p:cNvSpPr txBox="1"/>
          <p:nvPr/>
        </p:nvSpPr>
        <p:spPr>
          <a:xfrm>
            <a:off x="683568" y="260648"/>
            <a:ext cx="5986904" cy="2400657"/>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smtClean="0"/>
              <a:t>Facture intérimaire : Lorsqu'un </a:t>
            </a:r>
            <a:r>
              <a:rPr lang="fr-CA" sz="1000" b="1" dirty="0"/>
              <a:t>avocat ou un notaire rend des services dans le cadre du chapitre II de la Loi, il doit soumettre son relevé d'honoraires lorsque </a:t>
            </a:r>
            <a:r>
              <a:rPr lang="fr-CA" sz="1000" b="1" dirty="0" smtClean="0"/>
              <a:t>son </a:t>
            </a:r>
            <a:r>
              <a:rPr lang="fr-CA" sz="1000" b="1" dirty="0"/>
              <a:t>mandat est complété.</a:t>
            </a:r>
            <a:br>
              <a:rPr lang="fr-CA" sz="1000" b="1" dirty="0"/>
            </a:br>
            <a:r>
              <a:rPr lang="fr-CA" sz="1000" b="1" dirty="0"/>
              <a:t/>
            </a:r>
            <a:br>
              <a:rPr lang="fr-CA" sz="1000" b="1" dirty="0"/>
            </a:br>
            <a:r>
              <a:rPr lang="fr-CA" sz="1000" b="1" dirty="0"/>
              <a:t>Un relevé provisoire  (facture intérimaire) peut être soumis pour les services professionnels </a:t>
            </a:r>
            <a:r>
              <a:rPr lang="fr-CA" sz="1000" b="1" dirty="0" smtClean="0"/>
              <a:t>rendus</a:t>
            </a:r>
            <a:endParaRPr lang="fr-CA" sz="1000" dirty="0"/>
          </a:p>
          <a:p>
            <a:pPr marL="228600" lvl="0" indent="-228600">
              <a:buFont typeface="+mj-lt"/>
              <a:buAutoNum type="arabicPeriod"/>
            </a:pPr>
            <a:r>
              <a:rPr lang="fr-CA" sz="1000" dirty="0"/>
              <a:t>d</a:t>
            </a:r>
            <a:r>
              <a:rPr lang="fr-CA" sz="1000" dirty="0" smtClean="0"/>
              <a:t>ans </a:t>
            </a:r>
            <a:r>
              <a:rPr lang="fr-CA" sz="1000" dirty="0"/>
              <a:t>une cause en état au 30 juin d'une </a:t>
            </a:r>
            <a:r>
              <a:rPr lang="fr-CA" sz="1000" dirty="0" smtClean="0"/>
              <a:t>année </a:t>
            </a:r>
            <a:r>
              <a:rPr lang="fr-CA" sz="1000" dirty="0"/>
              <a:t>donnée;</a:t>
            </a:r>
          </a:p>
          <a:p>
            <a:pPr marL="228600" lvl="0" indent="-228600">
              <a:buFont typeface="+mj-lt"/>
              <a:buAutoNum type="arabicPeriod"/>
            </a:pPr>
            <a:r>
              <a:rPr lang="fr-CA" sz="1000" dirty="0" smtClean="0"/>
              <a:t>depuis </a:t>
            </a:r>
            <a:r>
              <a:rPr lang="fr-CA" sz="1000" dirty="0"/>
              <a:t>plus de 12 mois;</a:t>
            </a:r>
          </a:p>
          <a:p>
            <a:pPr marL="228600" lvl="0" indent="-228600">
              <a:buFont typeface="+mj-lt"/>
              <a:buAutoNum type="arabicPeriod"/>
            </a:pPr>
            <a:r>
              <a:rPr lang="fr-CA" sz="1000" dirty="0"/>
              <a:t>e</a:t>
            </a:r>
            <a:r>
              <a:rPr lang="fr-CA" sz="1000" dirty="0" smtClean="0"/>
              <a:t>n </a:t>
            </a:r>
            <a:r>
              <a:rPr lang="fr-CA" sz="1000" dirty="0"/>
              <a:t>matière d'immigration, pour la préparation des formulaires de renseignements personnels pour le requérant ou pour chacun des autres membres de la famille dans le même dossier;</a:t>
            </a:r>
          </a:p>
          <a:p>
            <a:pPr marL="228600" lvl="0" indent="-228600">
              <a:buFont typeface="+mj-lt"/>
              <a:buAutoNum type="arabicPeriod"/>
            </a:pPr>
            <a:r>
              <a:rPr lang="fr-CA" sz="1000" dirty="0" smtClean="0"/>
              <a:t>dans </a:t>
            </a:r>
            <a:r>
              <a:rPr lang="fr-CA" sz="1000" dirty="0"/>
              <a:t>le cadre d'un procès de longue durée en matière d'actes criminels relevant de la juridiction exclusive de la Cour supérieure de  juridiction criminelle, en vertu de </a:t>
            </a:r>
            <a:r>
              <a:rPr lang="fr-CA" sz="1000" dirty="0" smtClean="0"/>
              <a:t>l'article </a:t>
            </a:r>
            <a:r>
              <a:rPr lang="fr-CA" sz="1000" dirty="0"/>
              <a:t>469 du Code criminel (L.R.C. 1985, c. C-46) qui ont été rendus au cours des 30 jours précédant l'envoi du relevé;</a:t>
            </a:r>
          </a:p>
          <a:p>
            <a:pPr marL="228600" lvl="0" indent="-228600">
              <a:buFont typeface="+mj-lt"/>
              <a:buAutoNum type="arabicPeriod"/>
            </a:pPr>
            <a:r>
              <a:rPr lang="fr-CA" sz="1000" dirty="0"/>
              <a:t>l</a:t>
            </a:r>
            <a:r>
              <a:rPr lang="fr-CA" sz="1000" dirty="0" smtClean="0"/>
              <a:t>orsqu'un </a:t>
            </a:r>
            <a:r>
              <a:rPr lang="fr-CA" sz="1000" dirty="0"/>
              <a:t>avocat rend des services en vertu du chapitre III de la Loi, il peut transmettre à la Commission son relevé d'honoraires et de débours à tous les mois;</a:t>
            </a:r>
          </a:p>
          <a:p>
            <a:pPr lvl="0"/>
            <a:endParaRPr lang="fr-CA" sz="1000" dirty="0" smtClean="0"/>
          </a:p>
          <a:p>
            <a:pPr lvl="0"/>
            <a:r>
              <a:rPr lang="fr-CA" sz="1000" b="1" dirty="0" smtClean="0"/>
              <a:t>Cochez la case « Facture intérimaire » si vous désirez avoir un relevé provisoire</a:t>
            </a:r>
            <a:endParaRPr lang="fr-CA" sz="1000" b="1" dirty="0"/>
          </a:p>
        </p:txBody>
      </p:sp>
      <p:sp>
        <p:nvSpPr>
          <p:cNvPr id="9" name="ZoneTexte 8"/>
          <p:cNvSpPr txBox="1"/>
          <p:nvPr/>
        </p:nvSpPr>
        <p:spPr>
          <a:xfrm>
            <a:off x="4067944" y="2755662"/>
            <a:ext cx="4968552" cy="3985706"/>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smtClean="0"/>
              <a:t>Pièces justificatives: </a:t>
            </a:r>
            <a:r>
              <a:rPr lang="fr-CA" sz="1100" dirty="0" smtClean="0"/>
              <a:t>Si </a:t>
            </a:r>
            <a:r>
              <a:rPr lang="fr-CA" sz="1100" dirty="0"/>
              <a:t>vous avez des pièces justificatives à transmettre, </a:t>
            </a:r>
            <a:r>
              <a:rPr lang="fr-CA" sz="1100" b="1" dirty="0"/>
              <a:t>vous devez cocher la case appropriée afin de nous indiquer le mode de transmission </a:t>
            </a:r>
            <a:r>
              <a:rPr lang="fr-CA" sz="1100" dirty="0"/>
              <a:t>soit En ligne ou par télécopieur</a:t>
            </a:r>
            <a:r>
              <a:rPr lang="fr-CA" sz="1100" dirty="0" smtClean="0"/>
              <a:t>.</a:t>
            </a:r>
          </a:p>
          <a:p>
            <a:endParaRPr lang="fr-CA" sz="1100" dirty="0"/>
          </a:p>
          <a:p>
            <a:pPr lvl="0"/>
            <a:r>
              <a:rPr lang="fr-CA" sz="1100" b="1" dirty="0"/>
              <a:t>En ligne</a:t>
            </a:r>
            <a:r>
              <a:rPr lang="fr-CA" sz="1100" dirty="0"/>
              <a:t>: Le formulaire '</a:t>
            </a:r>
            <a:r>
              <a:rPr lang="fr-CA" sz="1100" i="1" dirty="0"/>
              <a:t>Envoi des pièces justificatives</a:t>
            </a:r>
            <a:r>
              <a:rPr lang="fr-CA" sz="1100" dirty="0"/>
              <a:t>' vous permet d'envoyer vos pièces justificatives en ligne.  Vous avez accès au formulaire par le menu Facturation -&gt; Pièces justificatives. Vous pouvez envoyer plusieurs pièces dans un même envoi.  </a:t>
            </a:r>
            <a:r>
              <a:rPr lang="fr-CA" sz="1200" b="1" dirty="0">
                <a:solidFill>
                  <a:srgbClr val="003DA5"/>
                </a:solidFill>
              </a:rPr>
              <a:t>Le type d'envoi</a:t>
            </a:r>
            <a:r>
              <a:rPr lang="fr-CA" sz="1200" b="1" i="1" dirty="0">
                <a:solidFill>
                  <a:srgbClr val="003DA5"/>
                </a:solidFill>
              </a:rPr>
              <a:t> En ligne</a:t>
            </a:r>
            <a:r>
              <a:rPr lang="fr-CA" sz="1200" b="1" dirty="0">
                <a:solidFill>
                  <a:srgbClr val="003DA5"/>
                </a:solidFill>
              </a:rPr>
              <a:t> est efficace, rapide et permet d'éviter plusieurs erreurs et un retard sur le paiement de votre facture</a:t>
            </a:r>
            <a:r>
              <a:rPr lang="fr-CA" sz="1200" b="1" dirty="0" smtClean="0">
                <a:solidFill>
                  <a:srgbClr val="003DA5"/>
                </a:solidFill>
              </a:rPr>
              <a:t>.</a:t>
            </a:r>
          </a:p>
          <a:p>
            <a:pPr lvl="0"/>
            <a:endParaRPr lang="fr-CA" sz="1100" dirty="0"/>
          </a:p>
          <a:p>
            <a:pPr lvl="0"/>
            <a:r>
              <a:rPr lang="fr-CA" sz="1100" b="1" dirty="0"/>
              <a:t>Par télécopieur</a:t>
            </a:r>
            <a:r>
              <a:rPr lang="fr-CA" sz="1100" dirty="0"/>
              <a:t>: Vous envoyez toutes vos pièces par télécopieur et vous annexez le bordereau de transmission.</a:t>
            </a:r>
          </a:p>
          <a:p>
            <a:pPr marL="628650" lvl="1" indent="-171450">
              <a:buFont typeface="Arial" panose="020B0604020202020204" pitchFamily="34" charset="0"/>
              <a:buChar char="•"/>
            </a:pPr>
            <a:r>
              <a:rPr lang="fr-CA" sz="1100" dirty="0"/>
              <a:t>N'oubliez pas d'indiquer sur le bordereau de transmission le nombre de pages lors de l'envoi par télécopieur afin de nous assurer que votre envoi est complet.</a:t>
            </a:r>
          </a:p>
          <a:p>
            <a:pPr marL="628650" lvl="1" indent="-171450">
              <a:buFont typeface="Arial" panose="020B0604020202020204" pitchFamily="34" charset="0"/>
              <a:buChar char="•"/>
            </a:pPr>
            <a:r>
              <a:rPr lang="fr-CA" sz="1100" b="1" dirty="0">
                <a:solidFill>
                  <a:srgbClr val="003DA5"/>
                </a:solidFill>
              </a:rPr>
              <a:t>Il est très important que vous mettiez toujours ce bordereau en première page</a:t>
            </a:r>
            <a:r>
              <a:rPr lang="fr-CA" sz="1100" dirty="0"/>
              <a:t> de tous vos envois que ce soit pour une facture originale, pour une révision ou simplement pour l'envoi de pièces.  Lors de la réception de votre envoi à la Commission, celui-ci n'est pas imprimé mais il est traité par un logiciel qui lit le code à barres sur le bordereau et par la suite achemine les pièces à la bonne facture.  Si vous n'utilisez pas notre bordereau, le traitement se fait manuellement et le traitement de la </a:t>
            </a:r>
            <a:r>
              <a:rPr lang="fr-CA" sz="1100" dirty="0" smtClean="0"/>
              <a:t>pièce </a:t>
            </a:r>
            <a:r>
              <a:rPr lang="fr-CA" sz="1100" dirty="0"/>
              <a:t>peut être retardé ainsi que le paiement de votre facture</a:t>
            </a:r>
            <a:r>
              <a:rPr lang="fr-CA" sz="1100" dirty="0" smtClean="0"/>
              <a:t>.</a:t>
            </a:r>
            <a:endParaRPr lang="fr-CA" sz="1100" dirty="0"/>
          </a:p>
        </p:txBody>
      </p:sp>
      <p:cxnSp>
        <p:nvCxnSpPr>
          <p:cNvPr id="10" name="Connecteur droit avec flèche 9"/>
          <p:cNvCxnSpPr/>
          <p:nvPr/>
        </p:nvCxnSpPr>
        <p:spPr>
          <a:xfrm flipH="1">
            <a:off x="611560" y="2636912"/>
            <a:ext cx="216024" cy="172819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2467398" y="2924944"/>
            <a:ext cx="1600546" cy="15925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172018" y="3861048"/>
            <a:ext cx="3505001" cy="12961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689358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40535" y="116633"/>
            <a:ext cx="6879737" cy="6562166"/>
            <a:chOff x="-30840" y="116633"/>
            <a:chExt cx="6879737" cy="6562166"/>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0" y="116633"/>
              <a:ext cx="6879737"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6" y="5805264"/>
              <a:ext cx="5015400" cy="873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960" y="43520"/>
            <a:ext cx="4475340" cy="577120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365449" y="3140968"/>
            <a:ext cx="3050041" cy="1769715"/>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smtClean="0"/>
              <a:t>Bouton Aperçu de la facture: </a:t>
            </a:r>
          </a:p>
          <a:p>
            <a:r>
              <a:rPr lang="fr-CA" sz="1100" dirty="0"/>
              <a:t>Le </a:t>
            </a:r>
            <a:r>
              <a:rPr lang="fr-CA" sz="1100" dirty="0" smtClean="0"/>
              <a:t>bouton « </a:t>
            </a:r>
            <a:r>
              <a:rPr lang="fr-CA" sz="1100" i="1" dirty="0" smtClean="0"/>
              <a:t>Aperçu de la facture »</a:t>
            </a:r>
            <a:r>
              <a:rPr lang="fr-CA" sz="1100" i="1" dirty="0"/>
              <a:t> </a:t>
            </a:r>
            <a:r>
              <a:rPr lang="fr-CA" sz="1100" dirty="0"/>
              <a:t>permet de produire, avant qu'elle ne soit soumise, une copie de la facture.  </a:t>
            </a:r>
            <a:r>
              <a:rPr lang="fr-CA" sz="1100" b="1" dirty="0"/>
              <a:t>Ceci vous permet de vérifier une dernière fois avant l'envoi si tous les montants réclamés ont été ajoutés.  </a:t>
            </a:r>
            <a:endParaRPr lang="fr-CA" sz="1100" b="1" dirty="0" smtClean="0"/>
          </a:p>
          <a:p>
            <a:pPr marL="171450" indent="-171450">
              <a:buFont typeface="Arial" panose="020B0604020202020204" pitchFamily="34" charset="0"/>
              <a:buChar char="•"/>
            </a:pPr>
            <a:r>
              <a:rPr lang="fr-CA" sz="1100" dirty="0" smtClean="0"/>
              <a:t>Il </a:t>
            </a:r>
            <a:r>
              <a:rPr lang="fr-CA" sz="1100" dirty="0"/>
              <a:t>n'y a pas de numéro de facture et de date sur cette copie, le numéro de facture est généré uniquement après avoir cliqué sur le bouton </a:t>
            </a:r>
            <a:r>
              <a:rPr lang="fr-CA" sz="1100" i="1" dirty="0"/>
              <a:t>Soumettre</a:t>
            </a:r>
            <a:r>
              <a:rPr lang="fr-CA" sz="1100" dirty="0" smtClean="0"/>
              <a:t>.</a:t>
            </a:r>
          </a:p>
        </p:txBody>
      </p:sp>
      <p:sp>
        <p:nvSpPr>
          <p:cNvPr id="10" name="Ellipse 9"/>
          <p:cNvSpPr/>
          <p:nvPr/>
        </p:nvSpPr>
        <p:spPr>
          <a:xfrm>
            <a:off x="1475656" y="5157192"/>
            <a:ext cx="1512168"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ZoneTexte 11"/>
          <p:cNvSpPr txBox="1"/>
          <p:nvPr/>
        </p:nvSpPr>
        <p:spPr>
          <a:xfrm>
            <a:off x="3580403" y="6006680"/>
            <a:ext cx="5456093" cy="600164"/>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smtClean="0"/>
              <a:t>NB Si </a:t>
            </a:r>
            <a:r>
              <a:rPr lang="fr-CA" sz="1100" b="1" dirty="0"/>
              <a:t>le document </a:t>
            </a:r>
            <a:r>
              <a:rPr lang="fr-CA" sz="1100" b="1" dirty="0" smtClean="0"/>
              <a:t>ne s'affiche </a:t>
            </a:r>
            <a:r>
              <a:rPr lang="fr-CA" sz="1100" b="1" dirty="0"/>
              <a:t>pas après avoir cliqué sur le </a:t>
            </a:r>
            <a:r>
              <a:rPr lang="fr-CA" sz="1100" b="1" dirty="0" smtClean="0"/>
              <a:t>bouton,</a:t>
            </a:r>
            <a:r>
              <a:rPr lang="fr-CA" sz="1100" b="1" dirty="0"/>
              <a:t> </a:t>
            </a:r>
            <a:endParaRPr lang="fr-CA" sz="1100" dirty="0"/>
          </a:p>
          <a:p>
            <a:pPr lvl="0"/>
            <a:r>
              <a:rPr lang="fr-CA" sz="1100" dirty="0"/>
              <a:t>v</a:t>
            </a:r>
            <a:r>
              <a:rPr lang="fr-CA" sz="1100" dirty="0" smtClean="0"/>
              <a:t>otre </a:t>
            </a:r>
            <a:r>
              <a:rPr lang="fr-CA" sz="1100" dirty="0"/>
              <a:t>navigateur ne permet pas l'affichage des fenêtre </a:t>
            </a:r>
            <a:r>
              <a:rPr lang="fr-CA" sz="1100" dirty="0" smtClean="0"/>
              <a:t>intempestives (contextuelles).</a:t>
            </a:r>
            <a:r>
              <a:rPr lang="fr-CA" sz="1100" dirty="0"/>
              <a:t>   </a:t>
            </a:r>
            <a:endParaRPr lang="fr-CA" sz="1100" dirty="0" smtClean="0"/>
          </a:p>
          <a:p>
            <a:pPr lvl="0"/>
            <a:r>
              <a:rPr lang="fr-CA" sz="1100" dirty="0" smtClean="0"/>
              <a:t>Cliquez sur l’icône + et suivre les instruction pour autoriser l’affichage de ces fenêtres.</a:t>
            </a:r>
            <a:endParaRPr lang="fr-CA" sz="1100" dirty="0"/>
          </a:p>
        </p:txBody>
      </p:sp>
      <p:cxnSp>
        <p:nvCxnSpPr>
          <p:cNvPr id="7" name="Connecteur droit avec flèche 6"/>
          <p:cNvCxnSpPr>
            <a:stCxn id="10" idx="7"/>
            <a:endCxn id="5" idx="1"/>
          </p:cNvCxnSpPr>
          <p:nvPr/>
        </p:nvCxnSpPr>
        <p:spPr>
          <a:xfrm flipV="1">
            <a:off x="2766372" y="2929121"/>
            <a:ext cx="1445588" cy="232297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flipV="1">
            <a:off x="395536" y="6006680"/>
            <a:ext cx="3184867" cy="866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5840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7"/>
            <a:ext cx="7305302" cy="6269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5608" y="4293096"/>
            <a:ext cx="4293468" cy="1073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3122" y="3656545"/>
            <a:ext cx="5040560" cy="5645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Connecteur droit avec flèche 4"/>
          <p:cNvCxnSpPr/>
          <p:nvPr/>
        </p:nvCxnSpPr>
        <p:spPr>
          <a:xfrm flipV="1">
            <a:off x="3735360" y="5366464"/>
            <a:ext cx="756084" cy="438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flipH="1" flipV="1">
            <a:off x="5940152" y="4221088"/>
            <a:ext cx="1224136" cy="7920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25750" y="525483"/>
            <a:ext cx="8113326" cy="3016210"/>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200" b="1" dirty="0" smtClean="0"/>
              <a:t>Bouton «  Soumettre la facture »: </a:t>
            </a:r>
          </a:p>
          <a:p>
            <a:r>
              <a:rPr lang="fr-CA" sz="1100" dirty="0"/>
              <a:t>Le bouton </a:t>
            </a:r>
            <a:r>
              <a:rPr lang="fr-CA" sz="1100" dirty="0" smtClean="0"/>
              <a:t>« </a:t>
            </a:r>
            <a:r>
              <a:rPr lang="fr-CA" sz="1100" i="1" dirty="0" smtClean="0"/>
              <a:t>Soumettre </a:t>
            </a:r>
            <a:r>
              <a:rPr lang="fr-CA" sz="1100" i="1" dirty="0"/>
              <a:t>la </a:t>
            </a:r>
            <a:r>
              <a:rPr lang="fr-CA" sz="1100" i="1" dirty="0" smtClean="0"/>
              <a:t>facture</a:t>
            </a:r>
            <a:r>
              <a:rPr lang="fr-CA" sz="1100" dirty="0" smtClean="0"/>
              <a:t> » </a:t>
            </a:r>
            <a:r>
              <a:rPr lang="fr-CA" sz="1100" dirty="0"/>
              <a:t>transmet votre facture à la Commission des services juridiques.  </a:t>
            </a:r>
          </a:p>
          <a:p>
            <a:r>
              <a:rPr lang="fr-CA" sz="1100" dirty="0"/>
              <a:t> </a:t>
            </a:r>
          </a:p>
          <a:p>
            <a:r>
              <a:rPr lang="fr-CA" sz="1200" b="1" dirty="0">
                <a:solidFill>
                  <a:srgbClr val="003DA5"/>
                </a:solidFill>
              </a:rPr>
              <a:t>ATTENTION! Il </a:t>
            </a:r>
            <a:r>
              <a:rPr lang="fr-CA" sz="1200" b="1" dirty="0" smtClean="0">
                <a:solidFill>
                  <a:srgbClr val="003DA5"/>
                </a:solidFill>
              </a:rPr>
              <a:t>n’y aura aucune modification possible sur cette facture une fois celle-ci soumise.</a:t>
            </a:r>
            <a:endParaRPr lang="fr-CA" sz="1200" b="1" dirty="0">
              <a:solidFill>
                <a:srgbClr val="003DA5"/>
              </a:solidFill>
            </a:endParaRPr>
          </a:p>
          <a:p>
            <a:endParaRPr lang="fr-CA" sz="1100" dirty="0">
              <a:solidFill>
                <a:srgbClr val="003DA5"/>
              </a:solidFill>
            </a:endParaRPr>
          </a:p>
          <a:p>
            <a:r>
              <a:rPr lang="fr-CA" sz="1100" dirty="0"/>
              <a:t>Après avoir cliqué sur le bouton </a:t>
            </a:r>
            <a:r>
              <a:rPr lang="fr-CA" sz="1100" i="1" dirty="0"/>
              <a:t>Soumettre</a:t>
            </a:r>
            <a:r>
              <a:rPr lang="fr-CA" sz="1100" dirty="0"/>
              <a:t>, un message vous demande si vous êtes certain de vouloir transmettre votre facture.  </a:t>
            </a:r>
            <a:endParaRPr lang="fr-CA" sz="1100" dirty="0" smtClean="0"/>
          </a:p>
          <a:p>
            <a:pPr marL="628650" lvl="1" indent="-171450">
              <a:buFont typeface="Arial" panose="020B0604020202020204" pitchFamily="34" charset="0"/>
              <a:buChar char="•"/>
            </a:pPr>
            <a:r>
              <a:rPr lang="fr-CA" sz="1100" dirty="0" smtClean="0"/>
              <a:t>Répondez </a:t>
            </a:r>
            <a:r>
              <a:rPr lang="fr-CA" sz="1100" dirty="0"/>
              <a:t>'</a:t>
            </a:r>
            <a:r>
              <a:rPr lang="fr-CA" sz="1100" i="1" dirty="0"/>
              <a:t>OK</a:t>
            </a:r>
            <a:r>
              <a:rPr lang="fr-CA" sz="1100" dirty="0"/>
              <a:t>' pour confirmer si vous désirez transmettre votre </a:t>
            </a:r>
            <a:r>
              <a:rPr lang="fr-CA" sz="1100" dirty="0" smtClean="0"/>
              <a:t>facture</a:t>
            </a:r>
          </a:p>
          <a:p>
            <a:pPr marL="628650" lvl="1" indent="-171450">
              <a:buFont typeface="Arial" panose="020B0604020202020204" pitchFamily="34" charset="0"/>
              <a:buChar char="•"/>
            </a:pPr>
            <a:r>
              <a:rPr lang="fr-CA" sz="1100" dirty="0" smtClean="0"/>
              <a:t>répondez </a:t>
            </a:r>
            <a:r>
              <a:rPr lang="fr-CA" sz="1100" dirty="0"/>
              <a:t>'</a:t>
            </a:r>
            <a:r>
              <a:rPr lang="fr-CA" sz="1100" i="1" dirty="0"/>
              <a:t>Annuler</a:t>
            </a:r>
            <a:r>
              <a:rPr lang="fr-CA" sz="1100" dirty="0"/>
              <a:t>' si vous voulez annuler la soumission de votre facture</a:t>
            </a:r>
            <a:r>
              <a:rPr lang="fr-CA" sz="1100" dirty="0" smtClean="0"/>
              <a:t>.</a:t>
            </a:r>
          </a:p>
          <a:p>
            <a:pPr marL="628650" lvl="1" indent="-171450">
              <a:buFont typeface="Arial" panose="020B0604020202020204" pitchFamily="34" charset="0"/>
              <a:buChar char="•"/>
            </a:pPr>
            <a:endParaRPr lang="fr-CA" sz="1100" dirty="0"/>
          </a:p>
          <a:p>
            <a:r>
              <a:rPr lang="fr-CA" sz="1200" b="1" dirty="0" smtClean="0">
                <a:solidFill>
                  <a:srgbClr val="003DA5"/>
                </a:solidFill>
              </a:rPr>
              <a:t>NB La facture ne pourra pas être transmise si vous n’avez pas justifié votre demande dans la page « Commentaires » si vous avez entré:</a:t>
            </a:r>
          </a:p>
          <a:p>
            <a:pPr marL="228600" indent="-228600">
              <a:buFont typeface="+mj-lt"/>
              <a:buAutoNum type="arabicPeriod"/>
            </a:pPr>
            <a:r>
              <a:rPr lang="fr-CA" sz="1100" dirty="0" smtClean="0"/>
              <a:t>Un service Non tarifé (N.T.);</a:t>
            </a:r>
          </a:p>
          <a:p>
            <a:pPr marL="228600" indent="-228600">
              <a:buFont typeface="+mj-lt"/>
              <a:buAutoNum type="arabicPeriod"/>
            </a:pPr>
            <a:r>
              <a:rPr lang="fr-CA" sz="1100" dirty="0" smtClean="0"/>
              <a:t>Un dépassement d’honoraires ou une demande de considération spéciale (D-H);</a:t>
            </a:r>
          </a:p>
          <a:p>
            <a:pPr marL="228600" indent="-228600">
              <a:buFont typeface="+mj-lt"/>
              <a:buAutoNum type="arabicPeriod"/>
            </a:pPr>
            <a:r>
              <a:rPr lang="fr-CA" sz="1100" dirty="0" smtClean="0"/>
              <a:t>Un AUTRE DÉBOURS (99);</a:t>
            </a:r>
          </a:p>
          <a:p>
            <a:pPr marL="228600" indent="-228600">
              <a:buFont typeface="+mj-lt"/>
              <a:buAutoNum type="arabicPeriod"/>
            </a:pPr>
            <a:r>
              <a:rPr lang="fr-CA" sz="1100" dirty="0" smtClean="0"/>
              <a:t>Un kilométrage avec une ville non disponible dans  la liste déroulante;</a:t>
            </a:r>
          </a:p>
          <a:p>
            <a:pPr marL="228600" indent="-228600">
              <a:buFont typeface="+mj-lt"/>
              <a:buAutoNum type="arabicPeriod"/>
            </a:pPr>
            <a:endParaRPr lang="fr-CA" sz="1100" dirty="0" smtClean="0"/>
          </a:p>
          <a:p>
            <a:endParaRPr lang="fr-CA" sz="1100" dirty="0"/>
          </a:p>
        </p:txBody>
      </p:sp>
      <p:sp>
        <p:nvSpPr>
          <p:cNvPr id="9" name="Ellipse 8"/>
          <p:cNvSpPr/>
          <p:nvPr/>
        </p:nvSpPr>
        <p:spPr>
          <a:xfrm>
            <a:off x="2733082" y="5631638"/>
            <a:ext cx="1512168" cy="6480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977883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0" y="3933056"/>
            <a:ext cx="5144690" cy="120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123458" y="5209885"/>
            <a:ext cx="4648612" cy="600164"/>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dirty="0" smtClean="0"/>
              <a:t>Un </a:t>
            </a:r>
            <a:r>
              <a:rPr lang="fr-CA" sz="1100" dirty="0"/>
              <a:t>message en jaune vous avisera que votre facture a été transmise et que le délai de 30 jours commence à courir dès maintenant.  </a:t>
            </a:r>
            <a:r>
              <a:rPr lang="fr-CA" sz="1100" b="1" dirty="0">
                <a:solidFill>
                  <a:srgbClr val="003DA5"/>
                </a:solidFill>
              </a:rPr>
              <a:t>Il vous est aussi recommandé d'envoyer vos pièces le plus tôt possible afin d'éviter un refus.</a:t>
            </a:r>
          </a:p>
        </p:txBody>
      </p:sp>
      <p:sp>
        <p:nvSpPr>
          <p:cNvPr id="12" name="ZoneTexte 11"/>
          <p:cNvSpPr txBox="1"/>
          <p:nvPr/>
        </p:nvSpPr>
        <p:spPr>
          <a:xfrm>
            <a:off x="4932040" y="5229200"/>
            <a:ext cx="4145990" cy="769441"/>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smtClean="0"/>
              <a:t>NB</a:t>
            </a:r>
            <a:r>
              <a:rPr lang="fr-CA" sz="1100" dirty="0" smtClean="0"/>
              <a:t> </a:t>
            </a:r>
            <a:r>
              <a:rPr lang="fr-CA" sz="1100" b="1" dirty="0" smtClean="0"/>
              <a:t>Si </a:t>
            </a:r>
            <a:r>
              <a:rPr lang="fr-CA" sz="1100" b="1" dirty="0"/>
              <a:t>vous n'avez pas pris en note le numéro de la facture </a:t>
            </a:r>
            <a:r>
              <a:rPr lang="fr-CA" sz="1100" dirty="0"/>
              <a:t>lorsqu'il s'est affiché à l'écran, vous n'avez qu'à vous rendre dans votre 'Relevé de compte'  dans le menu Relevés </a:t>
            </a:r>
            <a:r>
              <a:rPr lang="fr-CA" sz="1100" dirty="0" smtClean="0"/>
              <a:t>et </a:t>
            </a:r>
            <a:r>
              <a:rPr lang="fr-CA" sz="1100" dirty="0"/>
              <a:t>de prendre en note le numéro de la dernière facture soumise</a:t>
            </a:r>
            <a:r>
              <a:rPr lang="fr-CA" sz="1100" dirty="0" smtClean="0"/>
              <a:t>.</a:t>
            </a:r>
          </a:p>
        </p:txBody>
      </p:sp>
      <p:cxnSp>
        <p:nvCxnSpPr>
          <p:cNvPr id="13" name="Connecteur droit avec flèche 12"/>
          <p:cNvCxnSpPr/>
          <p:nvPr/>
        </p:nvCxnSpPr>
        <p:spPr>
          <a:xfrm flipV="1">
            <a:off x="1475656" y="4941168"/>
            <a:ext cx="360040" cy="26871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8" y="1967730"/>
            <a:ext cx="6115050"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136199"/>
            <a:ext cx="4020851" cy="507368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nvSpPr>
        <p:spPr>
          <a:xfrm>
            <a:off x="123458" y="116632"/>
            <a:ext cx="4736574" cy="1815882"/>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dirty="0" smtClean="0"/>
              <a:t>Lorsque </a:t>
            </a:r>
            <a:r>
              <a:rPr lang="fr-CA" sz="1100" dirty="0"/>
              <a:t>vous </a:t>
            </a:r>
            <a:r>
              <a:rPr lang="fr-CA" sz="1100" dirty="0" smtClean="0"/>
              <a:t>confirmez </a:t>
            </a:r>
            <a:r>
              <a:rPr lang="fr-CA" sz="1100" dirty="0"/>
              <a:t>l'envoi de la facture, </a:t>
            </a:r>
            <a:r>
              <a:rPr lang="fr-CA" sz="1100" b="1" dirty="0"/>
              <a:t>une copie de la facture </a:t>
            </a:r>
            <a:r>
              <a:rPr lang="fr-CA" sz="1100" b="1" dirty="0" smtClean="0"/>
              <a:t>s'affiche </a:t>
            </a:r>
            <a:r>
              <a:rPr lang="fr-CA" sz="1100" b="1" dirty="0"/>
              <a:t>à l'écran </a:t>
            </a:r>
            <a:r>
              <a:rPr lang="fr-CA" sz="1100" dirty="0"/>
              <a:t>avec ou sans le bordereau de transmission dépendamment du mode de transmission des pièces justificatives que vous avez choisi (En ligne ou par télécopieur).  </a:t>
            </a:r>
            <a:endParaRPr lang="fr-CA" sz="1100" dirty="0" smtClean="0"/>
          </a:p>
          <a:p>
            <a:endParaRPr lang="fr-CA" sz="1100" dirty="0"/>
          </a:p>
          <a:p>
            <a:r>
              <a:rPr lang="fr-CA" sz="1200" b="1" dirty="0" smtClean="0">
                <a:solidFill>
                  <a:srgbClr val="003DA5"/>
                </a:solidFill>
              </a:rPr>
              <a:t>Il </a:t>
            </a:r>
            <a:r>
              <a:rPr lang="fr-CA" sz="1200" b="1" dirty="0">
                <a:solidFill>
                  <a:srgbClr val="003DA5"/>
                </a:solidFill>
              </a:rPr>
              <a:t>est fortement recommandé d'enregistrer et d'imprimer cette copie pour vos dossiers personnels.</a:t>
            </a:r>
            <a:r>
              <a:rPr lang="fr-CA" sz="1200" dirty="0">
                <a:solidFill>
                  <a:srgbClr val="003DA5"/>
                </a:solidFill>
              </a:rPr>
              <a:t> </a:t>
            </a:r>
            <a:r>
              <a:rPr lang="fr-CA" sz="1200" dirty="0"/>
              <a:t>  </a:t>
            </a:r>
            <a:endParaRPr lang="fr-CA" sz="1200" dirty="0" smtClean="0"/>
          </a:p>
          <a:p>
            <a:endParaRPr lang="fr-CA" sz="1100" b="1" dirty="0" smtClean="0"/>
          </a:p>
          <a:p>
            <a:r>
              <a:rPr lang="fr-CA" sz="1100" b="1" dirty="0" smtClean="0">
                <a:solidFill>
                  <a:srgbClr val="003DA5"/>
                </a:solidFill>
              </a:rPr>
              <a:t>Il </a:t>
            </a:r>
            <a:r>
              <a:rPr lang="fr-CA" sz="1100" b="1" dirty="0">
                <a:solidFill>
                  <a:srgbClr val="003DA5"/>
                </a:solidFill>
              </a:rPr>
              <a:t>est toujours possible de réimprimer une copie de la facture ou du bordereau à partir de la page Facturation -&gt; Impression</a:t>
            </a:r>
            <a:r>
              <a:rPr lang="fr-CA" sz="1100" dirty="0">
                <a:solidFill>
                  <a:srgbClr val="003DA5"/>
                </a:solidFill>
              </a:rPr>
              <a:t>.  </a:t>
            </a:r>
            <a:endParaRPr lang="fr-CA" sz="1100" dirty="0" smtClean="0">
              <a:solidFill>
                <a:srgbClr val="003DA5"/>
              </a:solidFill>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758" y="2136358"/>
            <a:ext cx="4293468" cy="10733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Connecteur droit avec flèche 8"/>
          <p:cNvCxnSpPr/>
          <p:nvPr/>
        </p:nvCxnSpPr>
        <p:spPr>
          <a:xfrm flipV="1">
            <a:off x="3734785" y="2991668"/>
            <a:ext cx="104972" cy="3653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flipV="1">
            <a:off x="4139952" y="1628800"/>
            <a:ext cx="974013" cy="12303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3083673" y="3356992"/>
            <a:ext cx="151216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6088559"/>
            <a:ext cx="550545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ZoneTexte 26"/>
          <p:cNvSpPr txBox="1"/>
          <p:nvPr/>
        </p:nvSpPr>
        <p:spPr>
          <a:xfrm>
            <a:off x="4626957" y="6021288"/>
            <a:ext cx="4469949" cy="769441"/>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smtClean="0"/>
              <a:t>Si </a:t>
            </a:r>
            <a:r>
              <a:rPr lang="fr-CA" sz="1100" b="1" dirty="0"/>
              <a:t>la copie n'apparaît pas, </a:t>
            </a:r>
            <a:r>
              <a:rPr lang="fr-CA" sz="1100" dirty="0"/>
              <a:t>vous devez permettre l'affichage des </a:t>
            </a:r>
            <a:r>
              <a:rPr lang="fr-CA" sz="1100" dirty="0" smtClean="0"/>
              <a:t>fenêtres </a:t>
            </a:r>
            <a:r>
              <a:rPr lang="fr-CA" sz="1100" dirty="0"/>
              <a:t>intempestives </a:t>
            </a:r>
            <a:r>
              <a:rPr lang="fr-CA" sz="1100" dirty="0" smtClean="0"/>
              <a:t>(Voir note </a:t>
            </a:r>
            <a:r>
              <a:rPr lang="fr-CA" sz="1100" dirty="0"/>
              <a:t>au bas de la page (1) Pour permettre l'affichage de la facture dans votre navigateur</a:t>
            </a:r>
            <a:r>
              <a:rPr lang="fr-CA" sz="1100" dirty="0" smtClean="0"/>
              <a:t>. Cliquez sur l’icône + pour afficher les instructions</a:t>
            </a:r>
            <a:endParaRPr lang="fr-CA" sz="1100" dirty="0"/>
          </a:p>
        </p:txBody>
      </p:sp>
      <p:cxnSp>
        <p:nvCxnSpPr>
          <p:cNvPr id="29" name="Connecteur droit avec flèche 28"/>
          <p:cNvCxnSpPr/>
          <p:nvPr/>
        </p:nvCxnSpPr>
        <p:spPr>
          <a:xfrm flipH="1">
            <a:off x="4067945" y="6217146"/>
            <a:ext cx="527896" cy="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5785387" y="1891947"/>
            <a:ext cx="2880320" cy="1954381"/>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a:t>Pour </a:t>
            </a:r>
            <a:r>
              <a:rPr lang="fr-CA" sz="1100" b="1" dirty="0" smtClean="0"/>
              <a:t>sauvegarder la facture:</a:t>
            </a:r>
            <a:endParaRPr lang="fr-CA" sz="1100" dirty="0"/>
          </a:p>
          <a:p>
            <a:pPr lvl="0"/>
            <a:r>
              <a:rPr lang="fr-CA" sz="1100" dirty="0"/>
              <a:t>Cliquez à droite de la souris et sélectionnez 'Enregistrer sous';</a:t>
            </a:r>
          </a:p>
          <a:p>
            <a:pPr lvl="0"/>
            <a:r>
              <a:rPr lang="fr-CA" sz="1100" dirty="0"/>
              <a:t>Sélectionnez l'emplacement de la sauvegarde et cliquez sur le bouton 'Enregistrer'</a:t>
            </a:r>
          </a:p>
          <a:p>
            <a:r>
              <a:rPr lang="fr-CA" sz="1100" dirty="0"/>
              <a:t/>
            </a:r>
            <a:br>
              <a:rPr lang="fr-CA" sz="1100" dirty="0"/>
            </a:br>
            <a:r>
              <a:rPr lang="fr-CA" sz="1100" b="1" dirty="0"/>
              <a:t>Pour </a:t>
            </a:r>
            <a:r>
              <a:rPr lang="fr-CA" sz="1100" b="1" dirty="0" smtClean="0"/>
              <a:t>imprimer la facture:</a:t>
            </a:r>
            <a:endParaRPr lang="fr-CA" sz="1100" dirty="0"/>
          </a:p>
          <a:p>
            <a:pPr lvl="0"/>
            <a:r>
              <a:rPr lang="fr-CA" sz="1100" dirty="0"/>
              <a:t>Dans le menu qui apparaît en </a:t>
            </a:r>
            <a:r>
              <a:rPr lang="fr-CA" sz="1100" dirty="0" smtClean="0"/>
              <a:t>haut, cliquez </a:t>
            </a:r>
            <a:r>
              <a:rPr lang="fr-CA" sz="1100" dirty="0"/>
              <a:t>sur l'icône de l'imprimante à droite;</a:t>
            </a:r>
          </a:p>
          <a:p>
            <a:pPr lvl="0"/>
            <a:r>
              <a:rPr lang="fr-CA" sz="1100" dirty="0"/>
              <a:t>La fenêtre d'impression s'affichera à l'écran.  Cliquez sur le bouton 'OK'</a:t>
            </a:r>
          </a:p>
        </p:txBody>
      </p:sp>
      <p:cxnSp>
        <p:nvCxnSpPr>
          <p:cNvPr id="35" name="Connecteur droit avec flèche 34"/>
          <p:cNvCxnSpPr/>
          <p:nvPr/>
        </p:nvCxnSpPr>
        <p:spPr>
          <a:xfrm flipV="1">
            <a:off x="7812360" y="332656"/>
            <a:ext cx="648072" cy="302433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812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631538"/>
            <a:ext cx="5567608" cy="130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19464"/>
            <a:ext cx="7200801" cy="1133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3365698"/>
            <a:ext cx="6990928" cy="1088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971592"/>
            <a:ext cx="5000674" cy="1169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323528" y="44624"/>
            <a:ext cx="7344816" cy="600164"/>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dirty="0" smtClean="0"/>
              <a:t>Lorsque vous aurez soumis votre facture, un </a:t>
            </a:r>
            <a:r>
              <a:rPr lang="fr-CA" sz="1100" dirty="0"/>
              <a:t>message en jaune </a:t>
            </a:r>
            <a:r>
              <a:rPr lang="fr-CA" sz="1100" dirty="0" smtClean="0"/>
              <a:t>vous indiquera le numéro de votre facture, il vous </a:t>
            </a:r>
            <a:r>
              <a:rPr lang="fr-CA" sz="1100" dirty="0"/>
              <a:t>avisera que votre facture a été transmise et que le délai de 30 jours commence à courir dès maintenant.  </a:t>
            </a:r>
            <a:r>
              <a:rPr lang="fr-CA" sz="1100" b="1" dirty="0">
                <a:solidFill>
                  <a:srgbClr val="003DA5"/>
                </a:solidFill>
              </a:rPr>
              <a:t>Il vous est aussi recommandé d'envoyer vos pièces le plus tôt possible afin d'éviter un refus.</a:t>
            </a:r>
          </a:p>
        </p:txBody>
      </p:sp>
      <p:cxnSp>
        <p:nvCxnSpPr>
          <p:cNvPr id="7" name="Connecteur droit avec flèche 6"/>
          <p:cNvCxnSpPr/>
          <p:nvPr/>
        </p:nvCxnSpPr>
        <p:spPr>
          <a:xfrm flipH="1">
            <a:off x="3519776" y="1916832"/>
            <a:ext cx="1988328" cy="9361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23528" y="747456"/>
            <a:ext cx="8568952" cy="2393512"/>
          </a:xfrm>
          <a:prstGeom prst="rect">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p:cNvSpPr/>
          <p:nvPr/>
        </p:nvSpPr>
        <p:spPr>
          <a:xfrm>
            <a:off x="323528" y="3325337"/>
            <a:ext cx="8568952" cy="2880320"/>
          </a:xfrm>
          <a:prstGeom prst="rect">
            <a:avLst/>
          </a:prstGeom>
          <a:no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p:cNvSpPr txBox="1"/>
          <p:nvPr/>
        </p:nvSpPr>
        <p:spPr>
          <a:xfrm>
            <a:off x="5508104" y="1211212"/>
            <a:ext cx="3528392" cy="1492716"/>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400" b="1" dirty="0" smtClean="0"/>
              <a:t>1-</a:t>
            </a:r>
            <a:r>
              <a:rPr lang="fr-CA" sz="1100" dirty="0" smtClean="0"/>
              <a:t> Si vous avez sélectionné la transmission de vos pièces justificatives « </a:t>
            </a:r>
            <a:r>
              <a:rPr lang="fr-CA" sz="1100" b="1" dirty="0" smtClean="0">
                <a:solidFill>
                  <a:srgbClr val="003DA5"/>
                </a:solidFill>
              </a:rPr>
              <a:t>En ligne</a:t>
            </a:r>
            <a:r>
              <a:rPr lang="fr-CA" sz="1100" dirty="0" smtClean="0"/>
              <a:t> »,</a:t>
            </a:r>
          </a:p>
          <a:p>
            <a:endParaRPr lang="fr-CA" sz="1100" b="1" dirty="0">
              <a:solidFill>
                <a:srgbClr val="003DA5"/>
              </a:solidFill>
            </a:endParaRPr>
          </a:p>
          <a:p>
            <a:r>
              <a:rPr lang="fr-CA" sz="1100" b="1" dirty="0" smtClean="0">
                <a:solidFill>
                  <a:srgbClr val="003DA5"/>
                </a:solidFill>
              </a:rPr>
              <a:t>Le message de confirmation affichera un bouton « Envoi des pièces justificatives ».</a:t>
            </a:r>
          </a:p>
          <a:p>
            <a:endParaRPr lang="fr-CA" sz="1100" b="1" dirty="0">
              <a:solidFill>
                <a:srgbClr val="003DA5"/>
              </a:solidFill>
            </a:endParaRPr>
          </a:p>
          <a:p>
            <a:r>
              <a:rPr lang="fr-CA" sz="1100" dirty="0" smtClean="0"/>
              <a:t>Cliquez sur le bouton pour afficher le formulaire en ligne d’envoi des pièces justificatives.</a:t>
            </a:r>
            <a:endParaRPr lang="fr-CA" sz="1100" dirty="0"/>
          </a:p>
        </p:txBody>
      </p:sp>
      <p:sp>
        <p:nvSpPr>
          <p:cNvPr id="13" name="Ellipse 12"/>
          <p:cNvSpPr/>
          <p:nvPr/>
        </p:nvSpPr>
        <p:spPr>
          <a:xfrm>
            <a:off x="3059832" y="1504069"/>
            <a:ext cx="792088" cy="4127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Ellipse 13"/>
          <p:cNvSpPr/>
          <p:nvPr/>
        </p:nvSpPr>
        <p:spPr>
          <a:xfrm>
            <a:off x="3753616" y="4045417"/>
            <a:ext cx="1250432" cy="4127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ZoneTexte 14"/>
          <p:cNvSpPr txBox="1"/>
          <p:nvPr/>
        </p:nvSpPr>
        <p:spPr>
          <a:xfrm>
            <a:off x="395536" y="3426173"/>
            <a:ext cx="1728192" cy="1831271"/>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400" b="1" dirty="0" smtClean="0"/>
              <a:t>2-</a:t>
            </a:r>
            <a:r>
              <a:rPr lang="fr-CA" sz="1100" dirty="0" smtClean="0"/>
              <a:t> Si vous avez sélectionné la transmission de vos pièces justificatives «</a:t>
            </a:r>
            <a:r>
              <a:rPr lang="fr-CA" sz="1100" dirty="0" smtClean="0">
                <a:solidFill>
                  <a:srgbClr val="003DA5"/>
                </a:solidFill>
              </a:rPr>
              <a:t> </a:t>
            </a:r>
            <a:r>
              <a:rPr lang="fr-CA" sz="1100" b="1" dirty="0" smtClean="0">
                <a:solidFill>
                  <a:srgbClr val="003DA5"/>
                </a:solidFill>
              </a:rPr>
              <a:t>par télécopieur</a:t>
            </a:r>
            <a:r>
              <a:rPr lang="fr-CA" sz="1100" dirty="0" smtClean="0"/>
              <a:t> »,</a:t>
            </a:r>
            <a:r>
              <a:rPr lang="fr-CA" sz="1100" b="1" dirty="0" smtClean="0">
                <a:solidFill>
                  <a:srgbClr val="003DA5"/>
                </a:solidFill>
              </a:rPr>
              <a:t>Le message de confirmation affichera un bouton « OK ».</a:t>
            </a:r>
          </a:p>
          <a:p>
            <a:endParaRPr lang="fr-CA" sz="1100" b="1" dirty="0">
              <a:solidFill>
                <a:srgbClr val="003DA5"/>
              </a:solidFill>
            </a:endParaRPr>
          </a:p>
          <a:p>
            <a:r>
              <a:rPr lang="fr-CA" sz="1100" dirty="0" smtClean="0"/>
              <a:t>Cliquez sur le bouton pour retourner à la page d’accueil.</a:t>
            </a:r>
            <a:endParaRPr lang="fr-CA" sz="1100" dirty="0"/>
          </a:p>
        </p:txBody>
      </p:sp>
      <p:sp>
        <p:nvSpPr>
          <p:cNvPr id="16" name="ZoneTexte 15"/>
          <p:cNvSpPr txBox="1"/>
          <p:nvPr/>
        </p:nvSpPr>
        <p:spPr>
          <a:xfrm>
            <a:off x="5580112" y="3365697"/>
            <a:ext cx="3456384" cy="2462213"/>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a:t>Le bordereau doit obligatoirement être inclus dans tous vos envois de pièces justificatives qui sont transmis par télécopieur.</a:t>
            </a:r>
            <a:r>
              <a:rPr lang="fr-CA" sz="1100" dirty="0"/>
              <a:t/>
            </a:r>
            <a:br>
              <a:rPr lang="fr-CA" sz="1100" dirty="0"/>
            </a:br>
            <a:r>
              <a:rPr lang="fr-CA" sz="1100" dirty="0"/>
              <a:t/>
            </a:r>
            <a:br>
              <a:rPr lang="fr-CA" sz="1100" dirty="0"/>
            </a:br>
            <a:r>
              <a:rPr lang="fr-CA" sz="1100" b="1" dirty="0">
                <a:solidFill>
                  <a:srgbClr val="003DA5"/>
                </a:solidFill>
              </a:rPr>
              <a:t>Il est très important que vous mettiez toujours ce bordereau en première page de tous vos envois que ce soit pour une facture originale, pour une révision ou simplement pour l'envoi de pièces.</a:t>
            </a:r>
            <a:br>
              <a:rPr lang="fr-CA" sz="1100" b="1" dirty="0">
                <a:solidFill>
                  <a:srgbClr val="003DA5"/>
                </a:solidFill>
              </a:rPr>
            </a:br>
            <a:r>
              <a:rPr lang="fr-CA" sz="1100" dirty="0"/>
              <a:t/>
            </a:r>
            <a:br>
              <a:rPr lang="fr-CA" sz="1100" dirty="0"/>
            </a:br>
            <a:r>
              <a:rPr lang="fr-CA" sz="1100" dirty="0" smtClean="0"/>
              <a:t>Chaque </a:t>
            </a:r>
            <a:r>
              <a:rPr lang="fr-CA" sz="1100" dirty="0"/>
              <a:t>facture doit avoir un envoi séparé pour ses pièces jointes.</a:t>
            </a:r>
            <a:br>
              <a:rPr lang="fr-CA" sz="1100" dirty="0"/>
            </a:br>
            <a:r>
              <a:rPr lang="fr-CA" sz="1100" dirty="0"/>
              <a:t/>
            </a:r>
            <a:br>
              <a:rPr lang="fr-CA" sz="1100" dirty="0"/>
            </a:br>
            <a:r>
              <a:rPr lang="fr-CA" sz="1100" dirty="0"/>
              <a:t>Il est toujours possible de réimprimer une copie du bordereau à partir de la page Facturation -&gt; Impression</a:t>
            </a:r>
            <a:r>
              <a:rPr lang="fr-CA" sz="1100" dirty="0" smtClean="0"/>
              <a:t>.</a:t>
            </a:r>
            <a:endParaRPr lang="fr-CA" sz="1100" dirty="0"/>
          </a:p>
        </p:txBody>
      </p:sp>
      <p:cxnSp>
        <p:nvCxnSpPr>
          <p:cNvPr id="19" name="Connecteur droit avec flèche 18"/>
          <p:cNvCxnSpPr/>
          <p:nvPr/>
        </p:nvCxnSpPr>
        <p:spPr>
          <a:xfrm>
            <a:off x="1547664" y="4453910"/>
            <a:ext cx="1512168" cy="113533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700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07504" y="360989"/>
            <a:ext cx="8632343" cy="4532163"/>
            <a:chOff x="107504" y="505005"/>
            <a:chExt cx="8632343" cy="4532163"/>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05005"/>
              <a:ext cx="8632343" cy="453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513656"/>
              <a:ext cx="2952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44624"/>
            <a:ext cx="4391843" cy="487075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cteur droit avec flèche 3"/>
          <p:cNvCxnSpPr/>
          <p:nvPr/>
        </p:nvCxnSpPr>
        <p:spPr>
          <a:xfrm flipV="1">
            <a:off x="2511208" y="1844824"/>
            <a:ext cx="2132800" cy="132722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395536" y="3756499"/>
            <a:ext cx="0" cy="19629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Ellipse 8"/>
          <p:cNvSpPr/>
          <p:nvPr/>
        </p:nvSpPr>
        <p:spPr>
          <a:xfrm>
            <a:off x="1433747" y="380059"/>
            <a:ext cx="1250432" cy="4127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p:cNvSpPr txBox="1"/>
          <p:nvPr/>
        </p:nvSpPr>
        <p:spPr>
          <a:xfrm>
            <a:off x="251519" y="5013176"/>
            <a:ext cx="8488327" cy="1692771"/>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a:t>Le bordereau doit obligatoirement être inclus dans tous vos envois de pièces justificatives qui sont transmis par télécopieur.</a:t>
            </a:r>
            <a:r>
              <a:rPr lang="fr-CA" sz="1100" dirty="0"/>
              <a:t/>
            </a:r>
            <a:br>
              <a:rPr lang="fr-CA" sz="1100" dirty="0"/>
            </a:br>
            <a:r>
              <a:rPr lang="fr-CA" sz="1100" dirty="0"/>
              <a:t/>
            </a:r>
            <a:br>
              <a:rPr lang="fr-CA" sz="1100" dirty="0"/>
            </a:br>
            <a:r>
              <a:rPr lang="fr-CA" sz="1200" b="1" dirty="0">
                <a:solidFill>
                  <a:srgbClr val="003DA5"/>
                </a:solidFill>
              </a:rPr>
              <a:t>Il est très important que vous mettiez toujours ce bordereau en première page de tous vos envois que ce soit pour une facture originale, pour une révision ou simplement pour l'envoi de pièces.</a:t>
            </a:r>
            <a:br>
              <a:rPr lang="fr-CA" sz="1200" b="1" dirty="0">
                <a:solidFill>
                  <a:srgbClr val="003DA5"/>
                </a:solidFill>
              </a:rPr>
            </a:br>
            <a:r>
              <a:rPr lang="fr-CA" sz="1100" dirty="0"/>
              <a:t/>
            </a:r>
            <a:br>
              <a:rPr lang="fr-CA" sz="1100" dirty="0"/>
            </a:br>
            <a:r>
              <a:rPr lang="fr-CA" sz="900" i="1" dirty="0"/>
              <a:t>Lors de la réception de votre envoi à la Commission, celui-ci n'est pas imprimé mais est traité par un logiciel qui lit le code à barres sur le bordereau et par la suite achemine les pièces à la bonne </a:t>
            </a:r>
            <a:r>
              <a:rPr lang="fr-CA" sz="900" i="1" dirty="0" smtClean="0"/>
              <a:t>facture. Si </a:t>
            </a:r>
            <a:r>
              <a:rPr lang="fr-CA" sz="900" i="1" dirty="0"/>
              <a:t>vous n'avez pas utilisé notre bordereau, le traitement se fera manuellement et le traitement de la pièces pourrait être retardé ainsi que le paiement de votre </a:t>
            </a:r>
            <a:r>
              <a:rPr lang="fr-CA" sz="900" i="1" dirty="0" smtClean="0"/>
              <a:t>facture. Le </a:t>
            </a:r>
            <a:r>
              <a:rPr lang="fr-CA" sz="900" i="1" dirty="0"/>
              <a:t>bordereau de transmission contient les références de facturation qui nous permettent de joindre les documents reçus à la facture que vous avez envoyée.</a:t>
            </a:r>
            <a:br>
              <a:rPr lang="fr-CA" sz="900" i="1" dirty="0"/>
            </a:br>
            <a:r>
              <a:rPr lang="fr-CA" sz="900" dirty="0"/>
              <a:t/>
            </a:r>
            <a:br>
              <a:rPr lang="fr-CA" sz="900" dirty="0"/>
            </a:br>
            <a:r>
              <a:rPr lang="fr-CA" sz="1100" dirty="0"/>
              <a:t>Chaque facture doit avoir un envoi séparé pour ses pièces jointes</a:t>
            </a:r>
            <a:r>
              <a:rPr lang="fr-CA" sz="1100" dirty="0" smtClean="0"/>
              <a:t>.</a:t>
            </a:r>
            <a:endParaRPr lang="fr-CA" sz="1100" dirty="0"/>
          </a:p>
        </p:txBody>
      </p:sp>
      <p:sp>
        <p:nvSpPr>
          <p:cNvPr id="12" name="ZoneTexte 11"/>
          <p:cNvSpPr txBox="1"/>
          <p:nvPr/>
        </p:nvSpPr>
        <p:spPr>
          <a:xfrm>
            <a:off x="5785387" y="1891947"/>
            <a:ext cx="2880320" cy="1954381"/>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a:t>Pour </a:t>
            </a:r>
            <a:r>
              <a:rPr lang="fr-CA" sz="1100" b="1" dirty="0" smtClean="0"/>
              <a:t>sauvegarder le bordereau:</a:t>
            </a:r>
            <a:endParaRPr lang="fr-CA" sz="1100" dirty="0"/>
          </a:p>
          <a:p>
            <a:pPr lvl="0"/>
            <a:r>
              <a:rPr lang="fr-CA" sz="1100" dirty="0"/>
              <a:t>Cliquez à droite de la souris et sélectionnez 'Enregistrer sous';</a:t>
            </a:r>
          </a:p>
          <a:p>
            <a:pPr lvl="0"/>
            <a:r>
              <a:rPr lang="fr-CA" sz="1100" dirty="0"/>
              <a:t>Sélectionnez l'emplacement de la sauvegarde et cliquez sur le bouton 'Enregistrer'</a:t>
            </a:r>
          </a:p>
          <a:p>
            <a:r>
              <a:rPr lang="fr-CA" sz="1100" dirty="0"/>
              <a:t/>
            </a:r>
            <a:br>
              <a:rPr lang="fr-CA" sz="1100" dirty="0"/>
            </a:br>
            <a:r>
              <a:rPr lang="fr-CA" sz="1100" b="1" dirty="0"/>
              <a:t>Pour </a:t>
            </a:r>
            <a:r>
              <a:rPr lang="fr-CA" sz="1100" b="1" dirty="0" smtClean="0"/>
              <a:t>imprimer le bordereau:</a:t>
            </a:r>
            <a:endParaRPr lang="fr-CA" sz="1100" dirty="0"/>
          </a:p>
          <a:p>
            <a:pPr lvl="0"/>
            <a:r>
              <a:rPr lang="fr-CA" sz="1100" dirty="0"/>
              <a:t>Dans le menu qui apparaît en </a:t>
            </a:r>
            <a:r>
              <a:rPr lang="fr-CA" sz="1100" dirty="0" smtClean="0"/>
              <a:t>haut, cliquez </a:t>
            </a:r>
            <a:r>
              <a:rPr lang="fr-CA" sz="1100" dirty="0"/>
              <a:t>sur l'icône de l'imprimante à droite;</a:t>
            </a:r>
          </a:p>
          <a:p>
            <a:pPr lvl="0"/>
            <a:r>
              <a:rPr lang="fr-CA" sz="1100" dirty="0"/>
              <a:t>La fenêtre d'impression s'affichera à l'écran.  Cliquez sur le bouton 'OK'</a:t>
            </a:r>
          </a:p>
        </p:txBody>
      </p:sp>
      <p:cxnSp>
        <p:nvCxnSpPr>
          <p:cNvPr id="13" name="Connecteur droit avec flèche 12"/>
          <p:cNvCxnSpPr/>
          <p:nvPr/>
        </p:nvCxnSpPr>
        <p:spPr>
          <a:xfrm flipV="1">
            <a:off x="8172400" y="147715"/>
            <a:ext cx="720080" cy="29212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4818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241" y="4005064"/>
            <a:ext cx="6709278" cy="223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e 3"/>
          <p:cNvSpPr/>
          <p:nvPr/>
        </p:nvSpPr>
        <p:spPr>
          <a:xfrm>
            <a:off x="1882584" y="4045632"/>
            <a:ext cx="1066400" cy="4127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nvSpPr>
        <p:spPr>
          <a:xfrm>
            <a:off x="137241" y="260648"/>
            <a:ext cx="8704350" cy="3631763"/>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400" b="1" dirty="0" smtClean="0"/>
              <a:t>Pièces justificatives</a:t>
            </a:r>
          </a:p>
          <a:p>
            <a:r>
              <a:rPr lang="fr-CA" sz="1100" dirty="0"/>
              <a:t>Le formulaire d'envoi des pièces justificatives en ligne vous permet de joindre des documents ou d'ajouter des informations manquantes à votre facture.</a:t>
            </a:r>
            <a:br>
              <a:rPr lang="fr-CA" sz="1100" dirty="0"/>
            </a:br>
            <a:r>
              <a:rPr lang="fr-CA" sz="1100" dirty="0"/>
              <a:t/>
            </a:r>
            <a:br>
              <a:rPr lang="fr-CA" sz="1100" dirty="0"/>
            </a:br>
            <a:r>
              <a:rPr lang="fr-CA" sz="1100" dirty="0"/>
              <a:t>En tout temps, vous pouvez envoyer vos pièces justificatives sur une facture déjà soumise.  </a:t>
            </a:r>
            <a:r>
              <a:rPr lang="fr-CA" sz="1100" b="1" dirty="0"/>
              <a:t>Par contre </a:t>
            </a:r>
            <a:r>
              <a:rPr lang="fr-CA" sz="1200" b="1" dirty="0">
                <a:solidFill>
                  <a:srgbClr val="003DA5"/>
                </a:solidFill>
              </a:rPr>
              <a:t>il est préférable que les pièces justificatives soient envoyées en même temps que votre facture afin d'éviter que votre facture soit refusée en raison d'un manque de pièces.</a:t>
            </a:r>
            <a:br>
              <a:rPr lang="fr-CA" sz="1200" b="1" dirty="0">
                <a:solidFill>
                  <a:srgbClr val="003DA5"/>
                </a:solidFill>
              </a:rPr>
            </a:br>
            <a:endParaRPr lang="fr-CA" sz="1200" b="1" dirty="0" smtClean="0">
              <a:solidFill>
                <a:srgbClr val="003DA5"/>
              </a:solidFill>
            </a:endParaRPr>
          </a:p>
          <a:p>
            <a:r>
              <a:rPr lang="fr-CA" sz="1400" b="1" dirty="0" smtClean="0"/>
              <a:t>Pour envoyer vos pièces</a:t>
            </a:r>
          </a:p>
          <a:p>
            <a:pPr marL="228600" lvl="0" indent="-228600">
              <a:buFont typeface="+mj-lt"/>
              <a:buAutoNum type="arabicPeriod"/>
            </a:pPr>
            <a:r>
              <a:rPr lang="fr-CA" sz="1100" b="1" dirty="0"/>
              <a:t>Entrez le numéro de la facture </a:t>
            </a:r>
            <a:r>
              <a:rPr lang="fr-CA" sz="1100" dirty="0"/>
              <a:t>(ex: WP1234567890-11) Le numéro de la facture est composé du format suivant: 1er et 2e caractère: Alphabétique, 3e à 12e caractère: Numérique, 14e caractère: Tiret, 15e à 16e caractère: Numérique.</a:t>
            </a:r>
          </a:p>
          <a:p>
            <a:pPr marL="685800" lvl="1" indent="-228600">
              <a:buFont typeface="Arial" panose="020B0604020202020204" pitchFamily="34" charset="0"/>
              <a:buChar char="•"/>
            </a:pPr>
            <a:r>
              <a:rPr lang="fr-CA" sz="1100" b="1" dirty="0"/>
              <a:t>N'oubliez pas de mettre le suffixe -00;</a:t>
            </a:r>
            <a:endParaRPr lang="fr-CA" sz="1100" dirty="0"/>
          </a:p>
          <a:p>
            <a:pPr marL="685800" lvl="1" indent="-228600">
              <a:buFont typeface="Arial" panose="020B0604020202020204" pitchFamily="34" charset="0"/>
              <a:buChar char="•"/>
            </a:pPr>
            <a:r>
              <a:rPr lang="fr-CA" sz="1100" b="1" dirty="0"/>
              <a:t>Vous pouvez entrer les 2 premiers caractères du numéro de la facture(ex: WP) </a:t>
            </a:r>
            <a:r>
              <a:rPr lang="fr-CA" sz="1100" dirty="0"/>
              <a:t>et le système affichera toutes vos factures déjà soumises. Ensuite vous n'avez qu'à sélectionner une facture dans la liste déroulante;</a:t>
            </a:r>
          </a:p>
          <a:p>
            <a:pPr marL="228600" lvl="0" indent="-228600">
              <a:buFont typeface="+mj-lt"/>
              <a:buAutoNum type="arabicPeriod"/>
            </a:pPr>
            <a:r>
              <a:rPr lang="fr-CA" sz="1100" b="1" dirty="0"/>
              <a:t>Cliquez sur le bouton </a:t>
            </a:r>
            <a:r>
              <a:rPr lang="fr-CA" sz="1100" b="1" i="1" dirty="0"/>
              <a:t>Accéder au formulaire</a:t>
            </a:r>
            <a:r>
              <a:rPr lang="fr-CA" sz="1100" i="1" dirty="0"/>
              <a:t> </a:t>
            </a:r>
            <a:r>
              <a:rPr lang="fr-CA" sz="1100" dirty="0"/>
              <a:t>pour ouvrir le formulaire d'envoi des pièces justificatives;</a:t>
            </a:r>
          </a:p>
          <a:p>
            <a:r>
              <a:rPr lang="fr-CA" sz="1100" b="1" dirty="0"/>
              <a:t> </a:t>
            </a:r>
            <a:r>
              <a:rPr lang="fr-CA" sz="1100" dirty="0"/>
              <a:t/>
            </a:r>
            <a:br>
              <a:rPr lang="fr-CA" sz="1100" dirty="0"/>
            </a:br>
            <a:r>
              <a:rPr lang="fr-CA" sz="1100" b="1" dirty="0"/>
              <a:t>Si le système ne trouve pas la facture, vérifier les points suivants:</a:t>
            </a:r>
            <a:endParaRPr lang="fr-CA" sz="1100" dirty="0"/>
          </a:p>
          <a:p>
            <a:pPr marL="228600" lvl="0" indent="-228600">
              <a:buFont typeface="+mj-lt"/>
              <a:buAutoNum type="arabicPeriod"/>
            </a:pPr>
            <a:r>
              <a:rPr lang="fr-CA" sz="1100" dirty="0"/>
              <a:t>Le numéro de la facture est bien inscrit;</a:t>
            </a:r>
          </a:p>
          <a:p>
            <a:pPr marL="228600" lvl="0" indent="-228600">
              <a:buFont typeface="+mj-lt"/>
              <a:buAutoNum type="arabicPeriod"/>
            </a:pPr>
            <a:r>
              <a:rPr lang="fr-CA" sz="1100" dirty="0"/>
              <a:t>La facture n'est pas à votre nom;</a:t>
            </a:r>
          </a:p>
          <a:p>
            <a:endParaRPr lang="fr-CA" sz="1100" dirty="0"/>
          </a:p>
        </p:txBody>
      </p:sp>
      <p:sp>
        <p:nvSpPr>
          <p:cNvPr id="11" name="ZoneTexte 10"/>
          <p:cNvSpPr txBox="1"/>
          <p:nvPr/>
        </p:nvSpPr>
        <p:spPr>
          <a:xfrm>
            <a:off x="5292080" y="4660178"/>
            <a:ext cx="3549511" cy="1631216"/>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200" b="1" dirty="0" smtClean="0"/>
              <a:t>Factures soumises des 52 dernières semaines</a:t>
            </a:r>
          </a:p>
          <a:p>
            <a:pPr marL="228600" lvl="0" indent="-228600">
              <a:buFont typeface="+mj-lt"/>
              <a:buAutoNum type="arabicPeriod"/>
            </a:pPr>
            <a:r>
              <a:rPr lang="fr-CA" sz="1100" dirty="0"/>
              <a:t>La grille affiche toutes vos factures soumises des 52 dernières semaines.  </a:t>
            </a:r>
            <a:r>
              <a:rPr lang="fr-CA" sz="1100" b="1" dirty="0"/>
              <a:t>Le nombre de pièces envoyés </a:t>
            </a:r>
            <a:r>
              <a:rPr lang="fr-CA" sz="1100" dirty="0"/>
              <a:t>pour une facture apparaît à la dernière </a:t>
            </a:r>
            <a:r>
              <a:rPr lang="fr-CA" sz="1100" dirty="0" smtClean="0"/>
              <a:t>colonne « </a:t>
            </a:r>
            <a:r>
              <a:rPr lang="fr-CA" sz="1100" i="1" dirty="0" smtClean="0"/>
              <a:t>Nbre </a:t>
            </a:r>
            <a:r>
              <a:rPr lang="fr-CA" sz="1100" i="1" dirty="0"/>
              <a:t>pièces env</a:t>
            </a:r>
            <a:r>
              <a:rPr lang="fr-CA" sz="1100" i="1" dirty="0" smtClean="0"/>
              <a:t>. »</a:t>
            </a:r>
            <a:r>
              <a:rPr lang="fr-CA" sz="1100" dirty="0" smtClean="0"/>
              <a:t>;</a:t>
            </a:r>
            <a:endParaRPr lang="fr-CA" sz="1100" dirty="0"/>
          </a:p>
          <a:p>
            <a:pPr marL="228600" lvl="0" indent="-228600">
              <a:buFont typeface="+mj-lt"/>
              <a:buAutoNum type="arabicPeriod"/>
            </a:pPr>
            <a:r>
              <a:rPr lang="fr-CA" sz="1100" dirty="0"/>
              <a:t>Dans la grille, </a:t>
            </a:r>
            <a:r>
              <a:rPr lang="fr-CA" sz="1100" b="1" dirty="0"/>
              <a:t>cliquez sur le numéro de facture </a:t>
            </a:r>
            <a:r>
              <a:rPr lang="fr-CA" sz="1100" dirty="0"/>
              <a:t>désirée pour ouvrir le formulaire d'envoi des pièces justificatives et envoyer des pièces pour cette facture;</a:t>
            </a:r>
          </a:p>
          <a:p>
            <a:endParaRPr lang="fr-CA" sz="1100" dirty="0" smtClean="0"/>
          </a:p>
        </p:txBody>
      </p:sp>
    </p:spTree>
    <p:extLst>
      <p:ext uri="{BB962C8B-B14F-4D97-AF65-F5344CB8AC3E}">
        <p14:creationId xmlns:p14="http://schemas.microsoft.com/office/powerpoint/2010/main" val="2254745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27653"/>
            <a:ext cx="7760742" cy="533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88" y="3616230"/>
            <a:ext cx="4039712" cy="146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Connecteur droit avec flèche 3"/>
          <p:cNvCxnSpPr/>
          <p:nvPr/>
        </p:nvCxnSpPr>
        <p:spPr>
          <a:xfrm>
            <a:off x="4319972" y="3180589"/>
            <a:ext cx="468052" cy="43564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6086430" y="1858390"/>
            <a:ext cx="2757423" cy="2569934"/>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200" b="1" dirty="0" smtClean="0"/>
              <a:t>Étapes pour l’envoi de vos pièces justificatives:</a:t>
            </a:r>
          </a:p>
          <a:p>
            <a:endParaRPr lang="fr-CA" sz="1200" b="1" dirty="0" smtClean="0"/>
          </a:p>
          <a:p>
            <a:pPr lvl="0"/>
            <a:r>
              <a:rPr lang="fr-CA" sz="1400" b="1" dirty="0" smtClean="0"/>
              <a:t>1.</a:t>
            </a:r>
            <a:r>
              <a:rPr lang="fr-CA" sz="1100" dirty="0" smtClean="0"/>
              <a:t> Cliquez </a:t>
            </a:r>
            <a:r>
              <a:rPr lang="fr-CA" sz="1100" dirty="0"/>
              <a:t>sur le bouton </a:t>
            </a:r>
            <a:r>
              <a:rPr lang="fr-CA" sz="1200" b="1" i="1" dirty="0">
                <a:solidFill>
                  <a:srgbClr val="003DA5"/>
                </a:solidFill>
              </a:rPr>
              <a:t>1-Sélectionner les fichiers</a:t>
            </a:r>
            <a:r>
              <a:rPr lang="fr-CA" sz="1100" b="1" dirty="0">
                <a:solidFill>
                  <a:srgbClr val="003DA5"/>
                </a:solidFill>
              </a:rPr>
              <a:t> </a:t>
            </a:r>
            <a:r>
              <a:rPr lang="fr-CA" sz="1100" dirty="0"/>
              <a:t>et choisissez vos fichiers sur votre ordinateur.  </a:t>
            </a:r>
            <a:endParaRPr lang="fr-CA" sz="1100" dirty="0" smtClean="0"/>
          </a:p>
          <a:p>
            <a:pPr lvl="0"/>
            <a:endParaRPr lang="fr-CA" sz="1100" b="1" dirty="0"/>
          </a:p>
          <a:p>
            <a:pPr lvl="0"/>
            <a:r>
              <a:rPr lang="fr-CA" sz="1100" b="1" dirty="0" smtClean="0"/>
              <a:t>Vous </a:t>
            </a:r>
            <a:r>
              <a:rPr lang="fr-CA" sz="1100" b="1" dirty="0"/>
              <a:t>pouvez sélectionner plusieurs fichiers à la fois </a:t>
            </a:r>
            <a:r>
              <a:rPr lang="fr-CA" sz="1100" dirty="0"/>
              <a:t>et cliquez sur le bouton ouvrir; </a:t>
            </a:r>
            <a:endParaRPr lang="fr-CA" sz="1100" dirty="0" smtClean="0"/>
          </a:p>
          <a:p>
            <a:pPr lvl="0"/>
            <a:endParaRPr lang="fr-CA" sz="1100" dirty="0"/>
          </a:p>
          <a:p>
            <a:pPr lvl="0"/>
            <a:r>
              <a:rPr lang="fr-CA" sz="1100" dirty="0" smtClean="0"/>
              <a:t>Quand </a:t>
            </a:r>
            <a:r>
              <a:rPr lang="fr-CA" sz="1100" dirty="0"/>
              <a:t>la sélection est terminée un nouveau bouton apparaîtra </a:t>
            </a:r>
            <a:r>
              <a:rPr lang="fr-CA" sz="1100" i="1" dirty="0"/>
              <a:t>2-Télécharger les pièces</a:t>
            </a:r>
            <a:r>
              <a:rPr lang="fr-CA" sz="1100" dirty="0" smtClean="0"/>
              <a:t>;</a:t>
            </a:r>
          </a:p>
          <a:p>
            <a:pPr lvl="0"/>
            <a:endParaRPr lang="fr-CA" sz="1100" dirty="0"/>
          </a:p>
          <a:p>
            <a:pPr lvl="0"/>
            <a:r>
              <a:rPr lang="fr-CA" sz="1100" dirty="0" smtClean="0"/>
              <a:t>… suite</a:t>
            </a:r>
            <a:endParaRPr lang="fr-CA" sz="1100" dirty="0"/>
          </a:p>
        </p:txBody>
      </p:sp>
      <p:sp>
        <p:nvSpPr>
          <p:cNvPr id="6" name="Ellipse 5"/>
          <p:cNvSpPr/>
          <p:nvPr/>
        </p:nvSpPr>
        <p:spPr>
          <a:xfrm>
            <a:off x="2843808" y="3972677"/>
            <a:ext cx="3172854" cy="58384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21282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504" y="116632"/>
            <a:ext cx="8460432" cy="3491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8" y="3546958"/>
            <a:ext cx="6156176" cy="32961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ZoneTexte 5"/>
          <p:cNvSpPr txBox="1"/>
          <p:nvPr/>
        </p:nvSpPr>
        <p:spPr>
          <a:xfrm>
            <a:off x="4788024" y="3534766"/>
            <a:ext cx="4211960" cy="3693319"/>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200" b="1" dirty="0" smtClean="0"/>
              <a:t>Si vous avez oublié votre mot de passe, cliquez sur le lien </a:t>
            </a:r>
            <a:r>
              <a:rPr lang="fr-CA" sz="1200" b="1" i="1" dirty="0" smtClean="0"/>
              <a:t>Mot de passe oublié?  Une nouvelle page s’ouvrira avec un formulaire ‘Mot de passe oublié’ .</a:t>
            </a:r>
          </a:p>
          <a:p>
            <a:endParaRPr lang="fr-CA" sz="1200" b="1" i="1" dirty="0"/>
          </a:p>
          <a:p>
            <a:r>
              <a:rPr lang="fr-CA" sz="1100" dirty="0" smtClean="0"/>
              <a:t>Par mesure de sécurité vous devez obligatoirement nous fournir:</a:t>
            </a:r>
          </a:p>
          <a:p>
            <a:endParaRPr lang="fr-CA" sz="1100" dirty="0"/>
          </a:p>
          <a:p>
            <a:pPr marL="228600" indent="-228600">
              <a:buFont typeface="+mj-lt"/>
              <a:buAutoNum type="arabicPeriod"/>
            </a:pPr>
            <a:r>
              <a:rPr lang="fr-CA" sz="1100" b="1" dirty="0" smtClean="0"/>
              <a:t>Votre code d’avocat ou notaire de la CSJ</a:t>
            </a:r>
          </a:p>
          <a:p>
            <a:pPr marL="228600" indent="-228600">
              <a:buFont typeface="+mj-lt"/>
              <a:buAutoNum type="arabicPeriod"/>
            </a:pPr>
            <a:r>
              <a:rPr lang="fr-CA" sz="1100" b="1" dirty="0" smtClean="0"/>
              <a:t>Votre année d’adhésion au Barreau ou à la chambre des notaires</a:t>
            </a:r>
          </a:p>
          <a:p>
            <a:r>
              <a:rPr lang="fr-CA" sz="1100" b="1" dirty="0" smtClean="0"/>
              <a:t>Si votre année d’adhésion ne figure pas dans votre dossier, vous devrez envoyer une demande de réinitialisation par courriel à qfvi@csj.qc.ca et y indiquer aussi votre année d’adhésion.</a:t>
            </a:r>
          </a:p>
          <a:p>
            <a:r>
              <a:rPr lang="fr-CA" sz="1100" b="1" dirty="0" smtClean="0"/>
              <a:t>	</a:t>
            </a:r>
          </a:p>
          <a:p>
            <a:r>
              <a:rPr lang="fr-CA" sz="1100" dirty="0" smtClean="0"/>
              <a:t>Sélectionnez la case à cocher « Je ne suis pas un robot » et </a:t>
            </a:r>
            <a:r>
              <a:rPr lang="fr-CA" sz="1100" b="1" dirty="0" smtClean="0"/>
              <a:t>cliquez sur le bouton « </a:t>
            </a:r>
            <a:r>
              <a:rPr lang="fr-CA" sz="1100" b="1" i="1" dirty="0" smtClean="0"/>
              <a:t>Soumettre</a:t>
            </a:r>
            <a:r>
              <a:rPr lang="fr-CA" sz="1100" b="1" dirty="0" smtClean="0"/>
              <a:t> »</a:t>
            </a:r>
          </a:p>
          <a:p>
            <a:endParaRPr lang="fr-CA" sz="1100" dirty="0" smtClean="0"/>
          </a:p>
          <a:p>
            <a:r>
              <a:rPr lang="fr-CA" sz="1100" dirty="0" smtClean="0"/>
              <a:t>Un courriel sera acheminé à la Commission des services juridiques qui procèdera à la réinitialisation de votre mot de passe.  </a:t>
            </a:r>
          </a:p>
          <a:p>
            <a:endParaRPr lang="fr-CA" sz="1100" dirty="0"/>
          </a:p>
          <a:p>
            <a:r>
              <a:rPr lang="fr-CA" sz="1100" b="1" dirty="0" smtClean="0"/>
              <a:t>Prévoyez un court délai pour recevoir le courriel de la Commission avec vos nouveaux mots de passe.</a:t>
            </a:r>
          </a:p>
          <a:p>
            <a:endParaRPr lang="fr-CA" sz="1000" dirty="0"/>
          </a:p>
        </p:txBody>
      </p:sp>
      <p:cxnSp>
        <p:nvCxnSpPr>
          <p:cNvPr id="7" name="Connecteur droit avec flèche 6"/>
          <p:cNvCxnSpPr/>
          <p:nvPr/>
        </p:nvCxnSpPr>
        <p:spPr>
          <a:xfrm flipH="1">
            <a:off x="4427984" y="3212976"/>
            <a:ext cx="2160240" cy="64807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Ellipse 17"/>
          <p:cNvSpPr/>
          <p:nvPr/>
        </p:nvSpPr>
        <p:spPr>
          <a:xfrm>
            <a:off x="6575704" y="2924944"/>
            <a:ext cx="102309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76692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39" y="188640"/>
            <a:ext cx="433313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51520" y="5085184"/>
            <a:ext cx="3866269" cy="1015663"/>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200" b="1" dirty="0" smtClean="0"/>
              <a:t>Étapes pour l’envoi de vos pièces justificatives:</a:t>
            </a:r>
          </a:p>
          <a:p>
            <a:endParaRPr lang="fr-CA" sz="1200" b="1" dirty="0" smtClean="0"/>
          </a:p>
          <a:p>
            <a:pPr lvl="0"/>
            <a:r>
              <a:rPr lang="fr-CA" sz="1400" b="1" dirty="0" smtClean="0"/>
              <a:t>2.1</a:t>
            </a:r>
            <a:r>
              <a:rPr lang="fr-CA" sz="1100" b="1" dirty="0" smtClean="0"/>
              <a:t> </a:t>
            </a:r>
            <a:r>
              <a:rPr lang="fr-CA" sz="1100" dirty="0" smtClean="0"/>
              <a:t>Cliquez </a:t>
            </a:r>
            <a:r>
              <a:rPr lang="fr-CA" sz="1100" dirty="0"/>
              <a:t>sur le bouton </a:t>
            </a:r>
            <a:r>
              <a:rPr lang="fr-CA" sz="1100" b="1" dirty="0">
                <a:solidFill>
                  <a:srgbClr val="003DA5"/>
                </a:solidFill>
              </a:rPr>
              <a:t>2</a:t>
            </a:r>
            <a:r>
              <a:rPr lang="fr-CA" sz="1100" b="1" i="1" dirty="0">
                <a:solidFill>
                  <a:srgbClr val="003DA5"/>
                </a:solidFill>
              </a:rPr>
              <a:t>-Télécharger les pièces</a:t>
            </a:r>
            <a:r>
              <a:rPr lang="fr-CA" sz="1100" i="1" dirty="0"/>
              <a:t> </a:t>
            </a:r>
            <a:r>
              <a:rPr lang="fr-CA" sz="1100" dirty="0"/>
              <a:t>et attendre la fin du téléchargement. </a:t>
            </a:r>
            <a:endParaRPr lang="fr-CA" sz="1100" dirty="0" smtClean="0"/>
          </a:p>
          <a:p>
            <a:pPr lvl="0"/>
            <a:endParaRPr lang="fr-CA" sz="1100" dirty="0" smtClean="0"/>
          </a:p>
        </p:txBody>
      </p:sp>
      <p:cxnSp>
        <p:nvCxnSpPr>
          <p:cNvPr id="4" name="Connecteur droit avec flèche 3"/>
          <p:cNvCxnSpPr/>
          <p:nvPr/>
        </p:nvCxnSpPr>
        <p:spPr>
          <a:xfrm flipV="1">
            <a:off x="1907704" y="3645024"/>
            <a:ext cx="276950" cy="18722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671" y="222514"/>
            <a:ext cx="4041703" cy="44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4716015" y="3786425"/>
            <a:ext cx="3866269" cy="2000548"/>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pPr lvl="0"/>
            <a:r>
              <a:rPr lang="fr-CA" sz="1400" b="1" dirty="0" smtClean="0"/>
              <a:t>2.3</a:t>
            </a:r>
            <a:r>
              <a:rPr lang="fr-CA" sz="1100" b="1" dirty="0" smtClean="0"/>
              <a:t>  </a:t>
            </a:r>
            <a:r>
              <a:rPr lang="fr-CA" sz="1100" b="1" dirty="0" smtClean="0">
                <a:solidFill>
                  <a:srgbClr val="003DA5"/>
                </a:solidFill>
              </a:rPr>
              <a:t>Entrez </a:t>
            </a:r>
            <a:r>
              <a:rPr lang="fr-CA" sz="1100" b="1" dirty="0">
                <a:solidFill>
                  <a:srgbClr val="003DA5"/>
                </a:solidFill>
              </a:rPr>
              <a:t>une note si nécessaire</a:t>
            </a:r>
            <a:r>
              <a:rPr lang="fr-CA" sz="1100" dirty="0"/>
              <a:t>. Si votre texte dépasse 1000 caractères, utilisez un document Word et annexez-le en </a:t>
            </a:r>
            <a:r>
              <a:rPr lang="fr-CA" sz="1100" dirty="0" smtClean="0"/>
              <a:t>pièce </a:t>
            </a:r>
            <a:r>
              <a:rPr lang="fr-CA" sz="1100" dirty="0"/>
              <a:t>jointe</a:t>
            </a:r>
            <a:r>
              <a:rPr lang="fr-CA" sz="1100" dirty="0" smtClean="0"/>
              <a:t>;</a:t>
            </a:r>
          </a:p>
          <a:p>
            <a:pPr lvl="0"/>
            <a:endParaRPr lang="fr-CA" sz="1100" dirty="0"/>
          </a:p>
          <a:p>
            <a:pPr lvl="0"/>
            <a:r>
              <a:rPr lang="fr-CA" sz="1100" b="1" dirty="0" smtClean="0"/>
              <a:t>NB</a:t>
            </a:r>
            <a:r>
              <a:rPr lang="fr-CA" sz="1100" dirty="0" smtClean="0"/>
              <a:t> Si </a:t>
            </a:r>
            <a:r>
              <a:rPr lang="fr-CA" sz="1100" dirty="0"/>
              <a:t>vous désirez n'envoyer qu'une note seulement sans pièce jointe, écrire votre note dans un document Word et annexez-le en pièces jointes et mentionnez dans le champ </a:t>
            </a:r>
            <a:r>
              <a:rPr lang="fr-CA" sz="1100" i="1" dirty="0"/>
              <a:t>Note </a:t>
            </a:r>
            <a:r>
              <a:rPr lang="fr-CA" sz="1100" dirty="0"/>
              <a:t>que le document </a:t>
            </a:r>
            <a:r>
              <a:rPr lang="fr-CA" sz="1100" dirty="0" smtClean="0"/>
              <a:t>Word </a:t>
            </a:r>
            <a:r>
              <a:rPr lang="fr-CA" sz="1100" dirty="0"/>
              <a:t>contient votre texte.</a:t>
            </a:r>
            <a:br>
              <a:rPr lang="fr-CA" sz="1100" dirty="0"/>
            </a:br>
            <a:endParaRPr lang="fr-CA" sz="1100" dirty="0" smtClean="0"/>
          </a:p>
          <a:p>
            <a:pPr lvl="0"/>
            <a:endParaRPr lang="fr-CA" sz="1100" dirty="0" smtClean="0"/>
          </a:p>
          <a:p>
            <a:pPr lvl="0"/>
            <a:r>
              <a:rPr lang="fr-CA" sz="1100" dirty="0" smtClean="0"/>
              <a:t>… suite</a:t>
            </a:r>
            <a:endParaRPr lang="fr-CA" sz="1100" dirty="0"/>
          </a:p>
        </p:txBody>
      </p:sp>
      <p:cxnSp>
        <p:nvCxnSpPr>
          <p:cNvPr id="7" name="Connecteur droit avec flèche 6"/>
          <p:cNvCxnSpPr/>
          <p:nvPr/>
        </p:nvCxnSpPr>
        <p:spPr>
          <a:xfrm flipH="1" flipV="1">
            <a:off x="5292081" y="3429000"/>
            <a:ext cx="432048"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6948264" y="1847236"/>
            <a:ext cx="2282093" cy="815608"/>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400" b="1" dirty="0" smtClean="0"/>
              <a:t>2.2</a:t>
            </a:r>
            <a:r>
              <a:rPr lang="fr-CA" sz="1100" b="1" dirty="0" smtClean="0"/>
              <a:t> </a:t>
            </a:r>
            <a:r>
              <a:rPr lang="fr-CA" sz="1100" dirty="0" smtClean="0"/>
              <a:t>Un </a:t>
            </a:r>
            <a:r>
              <a:rPr lang="fr-CA" sz="1100" dirty="0"/>
              <a:t>tableau nommé </a:t>
            </a:r>
            <a:r>
              <a:rPr lang="fr-CA" sz="1100" dirty="0" smtClean="0"/>
              <a:t>« </a:t>
            </a:r>
            <a:r>
              <a:rPr lang="fr-CA" sz="1100" b="1" i="1" dirty="0" smtClean="0"/>
              <a:t>Fichiers téléchargés » </a:t>
            </a:r>
            <a:r>
              <a:rPr lang="fr-CA" sz="1100" dirty="0"/>
              <a:t>apparaîtra avec les pièces téléchargées et la taille des pièces</a:t>
            </a:r>
            <a:r>
              <a:rPr lang="fr-CA" sz="1100" dirty="0" smtClean="0"/>
              <a:t>;</a:t>
            </a:r>
            <a:endParaRPr lang="fr-CA" sz="1100" dirty="0"/>
          </a:p>
        </p:txBody>
      </p:sp>
      <p:cxnSp>
        <p:nvCxnSpPr>
          <p:cNvPr id="20" name="Connecteur droit avec flèche 19"/>
          <p:cNvCxnSpPr/>
          <p:nvPr/>
        </p:nvCxnSpPr>
        <p:spPr>
          <a:xfrm flipH="1">
            <a:off x="5521899" y="2039016"/>
            <a:ext cx="1426365"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857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8" y="5066814"/>
            <a:ext cx="4097703" cy="174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1638" y="39828"/>
            <a:ext cx="4788093" cy="311845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8470" y="3252804"/>
            <a:ext cx="4860066" cy="3376727"/>
          </a:xfrm>
          <a:prstGeom prst="rect">
            <a:avLst/>
          </a:prstGeom>
          <a:noFill/>
          <a:ln>
            <a:noFill/>
          </a:ln>
          <a:effectLst>
            <a:outerShdw blurRad="50800" dist="38100" dir="2700000" algn="tl" rotWithShape="0">
              <a:schemeClr val="bg2">
                <a:lumMod val="75000"/>
                <a:alpha val="4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49" y="260647"/>
            <a:ext cx="4041703" cy="44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1259632" y="1340768"/>
            <a:ext cx="2757423" cy="1692771"/>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400" b="1" dirty="0" smtClean="0"/>
              <a:t>3.</a:t>
            </a:r>
            <a:r>
              <a:rPr lang="fr-CA" sz="1200" b="1" dirty="0" smtClean="0"/>
              <a:t> Étapes pour l’envoi de vos pièces justificatives:</a:t>
            </a:r>
          </a:p>
          <a:p>
            <a:endParaRPr lang="fr-CA" sz="1200" b="1" dirty="0" smtClean="0"/>
          </a:p>
          <a:p>
            <a:pPr lvl="0"/>
            <a:r>
              <a:rPr lang="fr-CA" sz="1100" dirty="0" smtClean="0"/>
              <a:t>Cliquez </a:t>
            </a:r>
            <a:r>
              <a:rPr lang="fr-CA" sz="1100" dirty="0"/>
              <a:t>sur le bouton </a:t>
            </a:r>
            <a:r>
              <a:rPr lang="fr-CA" sz="1100" b="1" i="1" dirty="0">
                <a:solidFill>
                  <a:srgbClr val="003DA5"/>
                </a:solidFill>
              </a:rPr>
              <a:t>3-Soumettre</a:t>
            </a:r>
            <a:r>
              <a:rPr lang="fr-CA" sz="1100" dirty="0"/>
              <a:t>; Attendre que la compression et l'envoi des fichiers soient </a:t>
            </a:r>
            <a:r>
              <a:rPr lang="fr-CA" sz="1100" dirty="0" smtClean="0"/>
              <a:t>complétées.</a:t>
            </a:r>
            <a:r>
              <a:rPr lang="fr-CA" sz="1100" dirty="0"/>
              <a:t>  Vous pouvez constater la progression dans la </a:t>
            </a:r>
            <a:r>
              <a:rPr lang="fr-CA" sz="1100" b="1" dirty="0"/>
              <a:t>barre de progression verte </a:t>
            </a:r>
            <a:r>
              <a:rPr lang="fr-CA" sz="1100" dirty="0"/>
              <a:t>dans le bas de l'écran  </a:t>
            </a:r>
            <a:r>
              <a:rPr lang="fr-CA" sz="1100" i="1" dirty="0"/>
              <a:t> Envoi des </a:t>
            </a:r>
            <a:r>
              <a:rPr lang="fr-CA" sz="1100" i="1" dirty="0" smtClean="0"/>
              <a:t>fichiers </a:t>
            </a:r>
            <a:r>
              <a:rPr lang="fr-CA" sz="1100" i="1" dirty="0"/>
              <a:t>en cours. </a:t>
            </a:r>
            <a:endParaRPr lang="fr-CA" sz="1100" dirty="0"/>
          </a:p>
        </p:txBody>
      </p:sp>
      <p:cxnSp>
        <p:nvCxnSpPr>
          <p:cNvPr id="13" name="Connecteur droit avec flèche 12"/>
          <p:cNvCxnSpPr/>
          <p:nvPr/>
        </p:nvCxnSpPr>
        <p:spPr>
          <a:xfrm>
            <a:off x="1763688" y="3033539"/>
            <a:ext cx="144016" cy="97152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771100" y="3686635"/>
            <a:ext cx="3298631" cy="1277273"/>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pPr lvl="0"/>
            <a:r>
              <a:rPr lang="fr-CA" sz="1100" b="1" dirty="0" smtClean="0"/>
              <a:t>Un </a:t>
            </a:r>
            <a:r>
              <a:rPr lang="fr-CA" sz="1100" b="1" dirty="0"/>
              <a:t>courriel sera envoyé </a:t>
            </a:r>
            <a:r>
              <a:rPr lang="fr-CA" sz="1100" dirty="0"/>
              <a:t>au système de Facturation des mandats d'aide juridique avec tous les pièces jointes attachées et </a:t>
            </a:r>
            <a:r>
              <a:rPr lang="fr-CA" sz="1100" b="1" dirty="0"/>
              <a:t>une copie du courriel vous sera acheminée avec la liste des pièces </a:t>
            </a:r>
            <a:r>
              <a:rPr lang="fr-CA" sz="1100" b="1" dirty="0" smtClean="0"/>
              <a:t>jointes</a:t>
            </a:r>
            <a:r>
              <a:rPr lang="fr-CA" sz="1100" dirty="0" smtClean="0"/>
              <a:t>.  </a:t>
            </a:r>
          </a:p>
          <a:p>
            <a:pPr lvl="0"/>
            <a:endParaRPr lang="fr-CA" sz="1100" dirty="0"/>
          </a:p>
          <a:p>
            <a:pPr lvl="0"/>
            <a:r>
              <a:rPr lang="fr-CA" sz="1100" dirty="0" smtClean="0"/>
              <a:t>Votre numéro de facture apparaît dans l’objet du courriel.</a:t>
            </a:r>
            <a:endParaRPr lang="fr-CA" sz="1100" dirty="0"/>
          </a:p>
        </p:txBody>
      </p:sp>
      <p:sp>
        <p:nvSpPr>
          <p:cNvPr id="11" name="ZoneTexte 10"/>
          <p:cNvSpPr txBox="1"/>
          <p:nvPr/>
        </p:nvSpPr>
        <p:spPr>
          <a:xfrm>
            <a:off x="513699" y="4713194"/>
            <a:ext cx="3503356" cy="646331"/>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400" b="1" dirty="0" smtClean="0"/>
              <a:t>4. </a:t>
            </a:r>
            <a:r>
              <a:rPr lang="fr-CA" sz="1200" b="1" dirty="0" smtClean="0"/>
              <a:t>Étapes pour l’envoi de vos pièces justificatives:</a:t>
            </a:r>
          </a:p>
          <a:p>
            <a:pPr lvl="0"/>
            <a:r>
              <a:rPr lang="fr-CA" sz="1100" dirty="0" smtClean="0"/>
              <a:t>Lorsque </a:t>
            </a:r>
            <a:r>
              <a:rPr lang="fr-CA" sz="1100" dirty="0"/>
              <a:t>l'envoi est complété, vous obtiendrez un message de confirmation </a:t>
            </a:r>
            <a:r>
              <a:rPr lang="fr-CA" sz="1100" b="1" i="1" dirty="0"/>
              <a:t>Envoi complété</a:t>
            </a:r>
            <a:r>
              <a:rPr lang="fr-CA" sz="1100" i="1" dirty="0"/>
              <a:t>.</a:t>
            </a:r>
            <a:r>
              <a:rPr lang="fr-CA" sz="1100" dirty="0"/>
              <a:t>  </a:t>
            </a:r>
          </a:p>
        </p:txBody>
      </p:sp>
    </p:spTree>
    <p:extLst>
      <p:ext uri="{BB962C8B-B14F-4D97-AF65-F5344CB8AC3E}">
        <p14:creationId xmlns:p14="http://schemas.microsoft.com/office/powerpoint/2010/main" val="1356191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83568" y="332656"/>
            <a:ext cx="4469053" cy="6120680"/>
            <a:chOff x="98390" y="332656"/>
            <a:chExt cx="4469053" cy="612068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90" y="332656"/>
              <a:ext cx="4469053"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90" y="4077072"/>
              <a:ext cx="4469053"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 name="Rectangle 5"/>
          <p:cNvSpPr/>
          <p:nvPr/>
        </p:nvSpPr>
        <p:spPr>
          <a:xfrm>
            <a:off x="395536" y="5877272"/>
            <a:ext cx="568863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149080"/>
            <a:ext cx="4469053"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5292079" y="4631866"/>
            <a:ext cx="3298631" cy="1446550"/>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dirty="0"/>
              <a:t>Si vous désirez envoyer de nouvelles pièces justificatives pour la même facture, cliquez sur le lien</a:t>
            </a:r>
            <a:r>
              <a:rPr lang="fr-CA" sz="1100" b="1" i="1" dirty="0"/>
              <a:t> Envoyer de nouveau des pièces pour cette facture</a:t>
            </a:r>
            <a:r>
              <a:rPr lang="fr-CA" sz="1100" b="1" dirty="0"/>
              <a:t/>
            </a:r>
            <a:br>
              <a:rPr lang="fr-CA" sz="1100" b="1" dirty="0"/>
            </a:br>
            <a:r>
              <a:rPr lang="fr-CA" sz="1100" dirty="0"/>
              <a:t/>
            </a:r>
            <a:br>
              <a:rPr lang="fr-CA" sz="1100" dirty="0"/>
            </a:br>
            <a:r>
              <a:rPr lang="fr-CA" sz="1100" dirty="0"/>
              <a:t/>
            </a:r>
            <a:br>
              <a:rPr lang="fr-CA" sz="1100" dirty="0"/>
            </a:br>
            <a:r>
              <a:rPr lang="fr-CA" sz="1100" dirty="0"/>
              <a:t>Si vous désirez envoyer des pièces justificatives pour une autre facture, cliquez sur le lien </a:t>
            </a:r>
            <a:r>
              <a:rPr lang="fr-CA" sz="1100" b="1" i="1" dirty="0"/>
              <a:t>Envoyer des pièces pour une autre facture</a:t>
            </a:r>
            <a:endParaRPr lang="fr-CA" sz="1100" dirty="0"/>
          </a:p>
        </p:txBody>
      </p:sp>
      <p:cxnSp>
        <p:nvCxnSpPr>
          <p:cNvPr id="11" name="Connecteur droit avec flèche 10"/>
          <p:cNvCxnSpPr/>
          <p:nvPr/>
        </p:nvCxnSpPr>
        <p:spPr>
          <a:xfrm flipH="1">
            <a:off x="2699792" y="5121188"/>
            <a:ext cx="2592288" cy="6120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2483768" y="5579622"/>
            <a:ext cx="2808312" cy="49879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4017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91127"/>
            <a:ext cx="8767532" cy="377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19" y="5403392"/>
            <a:ext cx="6655263" cy="1442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8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2924944"/>
            <a:ext cx="2816333" cy="240570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5" name="Connecteur droit avec flèche 4"/>
          <p:cNvCxnSpPr/>
          <p:nvPr/>
        </p:nvCxnSpPr>
        <p:spPr>
          <a:xfrm flipV="1">
            <a:off x="1259631" y="3395037"/>
            <a:ext cx="1080121"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flipH="1" flipV="1">
            <a:off x="7308304" y="2884735"/>
            <a:ext cx="126014" cy="95437"/>
          </a:xfrm>
          <a:prstGeom prst="straightConnector1">
            <a:avLst/>
          </a:prstGeom>
          <a:ln w="38100">
            <a:solidFill>
              <a:schemeClr val="tx1"/>
            </a:solidFill>
            <a:tailEnd type="stealth"/>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5621841" y="4190463"/>
            <a:ext cx="3298631" cy="938719"/>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dirty="0" smtClean="0"/>
              <a:t>Les </a:t>
            </a:r>
            <a:r>
              <a:rPr lang="fr-CA" sz="1100" dirty="0"/>
              <a:t>factures sont triées en ordre chronologique par de date de facture, de la plus récente à la plus ancienne</a:t>
            </a:r>
            <a:r>
              <a:rPr lang="fr-CA" sz="1100" dirty="0" smtClean="0"/>
              <a:t>. Chaque </a:t>
            </a:r>
            <a:r>
              <a:rPr lang="fr-CA" sz="1100" dirty="0"/>
              <a:t>colonne peut être triée, vous n'avez qu'à </a:t>
            </a:r>
            <a:r>
              <a:rPr lang="fr-CA" sz="1100" b="1" dirty="0" smtClean="0"/>
              <a:t>cliquez </a:t>
            </a:r>
            <a:r>
              <a:rPr lang="fr-CA" sz="1100" b="1" dirty="0"/>
              <a:t>sur l'entête de la colonne pour </a:t>
            </a:r>
            <a:r>
              <a:rPr lang="fr-CA" sz="1100" b="1" dirty="0" smtClean="0"/>
              <a:t>trier les colonnes </a:t>
            </a:r>
            <a:r>
              <a:rPr lang="fr-CA" sz="1100" dirty="0" smtClean="0"/>
              <a:t>en mode ascendant </a:t>
            </a:r>
            <a:r>
              <a:rPr lang="fr-CA" sz="1100" dirty="0"/>
              <a:t>ou </a:t>
            </a:r>
            <a:r>
              <a:rPr lang="fr-CA" sz="1100" dirty="0" smtClean="0"/>
              <a:t>descendant.</a:t>
            </a:r>
            <a:endParaRPr lang="fr-CA" sz="1100" dirty="0"/>
          </a:p>
        </p:txBody>
      </p:sp>
      <p:sp>
        <p:nvSpPr>
          <p:cNvPr id="8" name="ZoneTexte 7"/>
          <p:cNvSpPr txBox="1"/>
          <p:nvPr/>
        </p:nvSpPr>
        <p:spPr>
          <a:xfrm>
            <a:off x="1979712" y="44624"/>
            <a:ext cx="6960232" cy="1107996"/>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a:t>Cette page affiche le relevé de compte de toutes vos </a:t>
            </a:r>
            <a:r>
              <a:rPr lang="fr-CA" sz="1100" b="1" dirty="0" smtClean="0"/>
              <a:t>factures </a:t>
            </a:r>
            <a:r>
              <a:rPr lang="fr-CA" sz="1100" b="1" dirty="0"/>
              <a:t>traitées au cours </a:t>
            </a:r>
            <a:r>
              <a:rPr lang="fr-CA" sz="1100" b="1" dirty="0" smtClean="0"/>
              <a:t>des</a:t>
            </a:r>
            <a:r>
              <a:rPr lang="fr-CA" sz="1100" b="1" dirty="0"/>
              <a:t> </a:t>
            </a:r>
            <a:r>
              <a:rPr lang="fr-CA" sz="1200" b="1" dirty="0"/>
              <a:t>48</a:t>
            </a:r>
            <a:r>
              <a:rPr lang="fr-CA" sz="1100" b="1" dirty="0"/>
              <a:t> derniers mois.</a:t>
            </a:r>
            <a:br>
              <a:rPr lang="fr-CA" sz="1100" b="1" dirty="0"/>
            </a:br>
            <a:r>
              <a:rPr lang="fr-CA" sz="1200" b="1" dirty="0" smtClean="0">
                <a:solidFill>
                  <a:srgbClr val="003DA5"/>
                </a:solidFill>
              </a:rPr>
              <a:t>Prendre </a:t>
            </a:r>
            <a:r>
              <a:rPr lang="fr-CA" sz="1200" b="1" dirty="0">
                <a:solidFill>
                  <a:srgbClr val="003DA5"/>
                </a:solidFill>
              </a:rPr>
              <a:t>note que votre relevé de compte </a:t>
            </a:r>
            <a:r>
              <a:rPr lang="fr-CA" sz="1200" b="1" dirty="0" smtClean="0">
                <a:solidFill>
                  <a:srgbClr val="003DA5"/>
                </a:solidFill>
              </a:rPr>
              <a:t>est </a:t>
            </a:r>
            <a:r>
              <a:rPr lang="fr-CA" sz="1200" b="1" dirty="0">
                <a:solidFill>
                  <a:srgbClr val="003DA5"/>
                </a:solidFill>
              </a:rPr>
              <a:t>accessible seulement </a:t>
            </a:r>
            <a:r>
              <a:rPr lang="fr-CA" sz="1200" b="1" dirty="0" smtClean="0">
                <a:solidFill>
                  <a:srgbClr val="003DA5"/>
                </a:solidFill>
              </a:rPr>
              <a:t>avec </a:t>
            </a:r>
            <a:r>
              <a:rPr lang="fr-CA" sz="1200" b="1" dirty="0">
                <a:solidFill>
                  <a:srgbClr val="003DA5"/>
                </a:solidFill>
              </a:rPr>
              <a:t>le deuxième mot de passe que vous avez reçu par courriel.</a:t>
            </a:r>
            <a:r>
              <a:rPr lang="fr-CA" sz="1200" b="1" dirty="0"/>
              <a:t> </a:t>
            </a:r>
            <a:endParaRPr lang="fr-CA" sz="1200" b="1" dirty="0" smtClean="0"/>
          </a:p>
          <a:p>
            <a:pPr marL="628650" lvl="1" indent="-171450">
              <a:buFont typeface="Arial" panose="020B0604020202020204" pitchFamily="34" charset="0"/>
              <a:buChar char="•"/>
            </a:pPr>
            <a:r>
              <a:rPr lang="fr-CA" sz="1000" b="1" dirty="0"/>
              <a:t>Le mot de passe 2</a:t>
            </a:r>
            <a:r>
              <a:rPr lang="fr-CA" sz="1000" dirty="0"/>
              <a:t> vous donne un accès illimité vous permettant d'accéder à votre relevé de compte, au relevé 27,  au formulaire d'adhésion au dépôt direct et à a facturation en ligne.  </a:t>
            </a:r>
            <a:r>
              <a:rPr lang="fr-CA" sz="1000" b="1" dirty="0">
                <a:solidFill>
                  <a:srgbClr val="003DA5"/>
                </a:solidFill>
              </a:rPr>
              <a:t>Il est de votre responsabilité de conserver la confidentialité de ce mot de passe</a:t>
            </a:r>
            <a:r>
              <a:rPr lang="fr-CA" sz="1000" b="1" dirty="0" smtClean="0">
                <a:solidFill>
                  <a:srgbClr val="003DA5"/>
                </a:solidFill>
              </a:rPr>
              <a:t>.</a:t>
            </a:r>
            <a:r>
              <a:rPr lang="fr-CA" sz="1000" b="1" dirty="0">
                <a:solidFill>
                  <a:srgbClr val="003DA5"/>
                </a:solidFill>
              </a:rPr>
              <a:t> </a:t>
            </a:r>
            <a:endParaRPr lang="fr-CA" sz="1000" dirty="0">
              <a:solidFill>
                <a:srgbClr val="003DA5"/>
              </a:solidFill>
            </a:endParaRPr>
          </a:p>
        </p:txBody>
      </p:sp>
      <p:sp>
        <p:nvSpPr>
          <p:cNvPr id="9" name="Ellipse 8"/>
          <p:cNvSpPr/>
          <p:nvPr/>
        </p:nvSpPr>
        <p:spPr>
          <a:xfrm>
            <a:off x="107504" y="1013585"/>
            <a:ext cx="1224136" cy="4372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p:cNvSpPr txBox="1"/>
          <p:nvPr/>
        </p:nvSpPr>
        <p:spPr>
          <a:xfrm>
            <a:off x="107503" y="4023935"/>
            <a:ext cx="2160241" cy="1277273"/>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pPr lvl="0"/>
            <a:r>
              <a:rPr lang="fr-CA" sz="1100" b="1" dirty="0" smtClean="0"/>
              <a:t>Pour </a:t>
            </a:r>
            <a:r>
              <a:rPr lang="fr-CA" sz="1100" b="1" dirty="0"/>
              <a:t>accéder à votre avis de paiement</a:t>
            </a:r>
            <a:r>
              <a:rPr lang="fr-CA" sz="1100" dirty="0"/>
              <a:t>, cliquez sur le lien du numéro de facture en bleu.  Si le numéro de facture s'affiche </a:t>
            </a:r>
            <a:r>
              <a:rPr lang="fr-CA" sz="1100" dirty="0" smtClean="0"/>
              <a:t>en noir, </a:t>
            </a:r>
            <a:r>
              <a:rPr lang="fr-CA" sz="1100" dirty="0"/>
              <a:t>c'est que la facture n'a pas encore été traitée par l'approbatrice.</a:t>
            </a:r>
          </a:p>
        </p:txBody>
      </p:sp>
      <p:sp>
        <p:nvSpPr>
          <p:cNvPr id="14" name="ZoneTexte 13"/>
          <p:cNvSpPr txBox="1"/>
          <p:nvPr/>
        </p:nvSpPr>
        <p:spPr>
          <a:xfrm>
            <a:off x="5576405" y="1522829"/>
            <a:ext cx="3298631" cy="600164"/>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pPr lvl="0"/>
            <a:r>
              <a:rPr lang="fr-CA" sz="1100" b="1" dirty="0"/>
              <a:t>Pour afficher le </a:t>
            </a:r>
            <a:r>
              <a:rPr lang="fr-CA" sz="1100" b="1" dirty="0" smtClean="0"/>
              <a:t>commentaire </a:t>
            </a:r>
            <a:r>
              <a:rPr lang="fr-CA" sz="1100" b="1" dirty="0"/>
              <a:t>en entier</a:t>
            </a:r>
            <a:r>
              <a:rPr lang="fr-CA" sz="1100" dirty="0"/>
              <a:t>, déplacez la souris sur le texte de la colonne </a:t>
            </a:r>
            <a:r>
              <a:rPr lang="fr-CA" sz="1100" dirty="0" smtClean="0"/>
              <a:t>'</a:t>
            </a:r>
            <a:r>
              <a:rPr lang="fr-CA" sz="1100" i="1" dirty="0" smtClean="0"/>
              <a:t>Commentaires</a:t>
            </a:r>
            <a:r>
              <a:rPr lang="fr-CA" sz="1100" dirty="0" smtClean="0"/>
              <a:t>‘ et une fenêtre s’affichera.</a:t>
            </a:r>
            <a:endParaRPr lang="fr-CA" sz="1100" dirty="0"/>
          </a:p>
        </p:txBody>
      </p:sp>
      <p:sp>
        <p:nvSpPr>
          <p:cNvPr id="17" name="ZoneTexte 16"/>
          <p:cNvSpPr txBox="1"/>
          <p:nvPr/>
        </p:nvSpPr>
        <p:spPr>
          <a:xfrm>
            <a:off x="5855511" y="5799812"/>
            <a:ext cx="3298631" cy="769441"/>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pPr lvl="0"/>
            <a:r>
              <a:rPr lang="fr-CA" sz="1100" b="1" dirty="0"/>
              <a:t>Le mot de passe 1</a:t>
            </a:r>
            <a:r>
              <a:rPr lang="fr-CA" sz="1100" dirty="0"/>
              <a:t> </a:t>
            </a:r>
            <a:r>
              <a:rPr lang="fr-CA" sz="1100" b="1" dirty="0">
                <a:solidFill>
                  <a:srgbClr val="003DA5"/>
                </a:solidFill>
              </a:rPr>
              <a:t>donne un accès limité vous permettant seulement de traiter des données de facturation</a:t>
            </a:r>
            <a:r>
              <a:rPr lang="fr-CA" sz="1100" dirty="0"/>
              <a:t>, aucun accès aux relevés et au formulaire d'adhésion au dépôt direct;</a:t>
            </a:r>
          </a:p>
        </p:txBody>
      </p:sp>
    </p:spTree>
    <p:extLst>
      <p:ext uri="{BB962C8B-B14F-4D97-AF65-F5344CB8AC3E}">
        <p14:creationId xmlns:p14="http://schemas.microsoft.com/office/powerpoint/2010/main" val="2026697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120" y="841900"/>
            <a:ext cx="5013396" cy="428243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 name="ZoneTexte 2"/>
          <p:cNvSpPr txBox="1"/>
          <p:nvPr/>
        </p:nvSpPr>
        <p:spPr>
          <a:xfrm>
            <a:off x="5500064" y="820986"/>
            <a:ext cx="3096344" cy="4324261"/>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smtClean="0"/>
              <a:t>AVIS DE PAIEMENT</a:t>
            </a:r>
          </a:p>
          <a:p>
            <a:r>
              <a:rPr lang="fr-CA" sz="1100" dirty="0" smtClean="0"/>
              <a:t>Les </a:t>
            </a:r>
            <a:r>
              <a:rPr lang="fr-CA" sz="1100" dirty="0"/>
              <a:t>avis de paiement sont disponibles seulement à partir de votre de relevé de compte.  Tous les avis des factures payées ou refusées pour une même date de traitement sont regroupés dans un document PDF (Adobe Reader).  La première page est le sommaire des factures traitées pour cette date et les pages suivantes représentent l'avis de paiement ou de refus de chacune de ces factures.  L'avis détaille les honoraires, déboursés et kilométrage payés ou refusés, ainsi que le commentaire de l'approbatrice s'il y a lieu, pour la facture.</a:t>
            </a:r>
            <a:br>
              <a:rPr lang="fr-CA" sz="1100" dirty="0"/>
            </a:br>
            <a:r>
              <a:rPr lang="fr-CA" sz="1100" dirty="0"/>
              <a:t/>
            </a:r>
            <a:br>
              <a:rPr lang="fr-CA" sz="1100" dirty="0"/>
            </a:br>
            <a:r>
              <a:rPr lang="fr-CA" sz="1100" b="1" dirty="0"/>
              <a:t>Pour afficher l'avis de paiement</a:t>
            </a:r>
            <a:r>
              <a:rPr lang="fr-CA" sz="1100" dirty="0"/>
              <a:t> dans le relevé de compte, cliquez sur le lien du  numéro de facture qui apparaît en bleu.</a:t>
            </a:r>
            <a:br>
              <a:rPr lang="fr-CA" sz="1100" dirty="0"/>
            </a:br>
            <a:r>
              <a:rPr lang="fr-CA" sz="1100" dirty="0"/>
              <a:t/>
            </a:r>
            <a:br>
              <a:rPr lang="fr-CA" sz="1100" dirty="0"/>
            </a:br>
            <a:r>
              <a:rPr lang="fr-CA" sz="1100" b="1" dirty="0"/>
              <a:t>Si le document n'affiche pas après avoir cliqué sur le lien </a:t>
            </a:r>
            <a:endParaRPr lang="fr-CA" sz="1100" dirty="0"/>
          </a:p>
          <a:p>
            <a:pPr marL="228600" lvl="0" indent="-228600">
              <a:buFont typeface="+mj-lt"/>
              <a:buAutoNum type="arabicPeriod"/>
            </a:pPr>
            <a:r>
              <a:rPr lang="fr-CA" sz="1100" dirty="0"/>
              <a:t>Votre navigateur ne permet pas l'affichage des fenêtre intempestives.   </a:t>
            </a:r>
            <a:endParaRPr lang="fr-CA" sz="1100" dirty="0" smtClean="0"/>
          </a:p>
          <a:p>
            <a:pPr marL="228600" lvl="0" indent="-228600">
              <a:buFont typeface="+mj-lt"/>
              <a:buAutoNum type="arabicPeriod"/>
            </a:pPr>
            <a:r>
              <a:rPr lang="fr-CA" sz="1100" dirty="0" smtClean="0"/>
              <a:t>Vérifier </a:t>
            </a:r>
            <a:r>
              <a:rPr lang="fr-CA" sz="1100" dirty="0"/>
              <a:t>que la date de traitement du document est égale ou </a:t>
            </a:r>
            <a:r>
              <a:rPr lang="fr-CA" sz="1100" dirty="0" smtClean="0"/>
              <a:t>inférieure </a:t>
            </a:r>
            <a:r>
              <a:rPr lang="fr-CA" sz="1100" dirty="0"/>
              <a:t>à la date du jour;</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302171"/>
            <a:ext cx="8427665" cy="36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107504" y="404664"/>
            <a:ext cx="1152128"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ZoneTexte 5"/>
          <p:cNvSpPr txBox="1"/>
          <p:nvPr/>
        </p:nvSpPr>
        <p:spPr>
          <a:xfrm>
            <a:off x="107504" y="4797152"/>
            <a:ext cx="5328592" cy="1985159"/>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a:t>N.B. </a:t>
            </a:r>
            <a:r>
              <a:rPr lang="fr-CA" sz="1200" b="1" dirty="0">
                <a:solidFill>
                  <a:schemeClr val="tx2"/>
                </a:solidFill>
              </a:rPr>
              <a:t>Nous vous recommandons d'enregistrer les avis de paiement sur votre poste de travail car seuls les avis des 48 derniers mois sont disponibles</a:t>
            </a:r>
            <a:r>
              <a:rPr lang="fr-CA" sz="1200" b="1" dirty="0" smtClean="0">
                <a:solidFill>
                  <a:schemeClr val="tx2"/>
                </a:solidFill>
              </a:rPr>
              <a:t>.</a:t>
            </a:r>
            <a:r>
              <a:rPr lang="fr-CA" sz="1200" b="1" dirty="0">
                <a:solidFill>
                  <a:schemeClr val="tx2"/>
                </a:solidFill>
              </a:rPr>
              <a:t/>
            </a:r>
            <a:br>
              <a:rPr lang="fr-CA" sz="1200" b="1" dirty="0">
                <a:solidFill>
                  <a:schemeClr val="tx2"/>
                </a:solidFill>
              </a:rPr>
            </a:br>
            <a:r>
              <a:rPr lang="fr-CA" sz="1100" b="1" dirty="0"/>
              <a:t/>
            </a:r>
            <a:br>
              <a:rPr lang="fr-CA" sz="1100" b="1" dirty="0"/>
            </a:br>
            <a:r>
              <a:rPr lang="fr-CA" sz="1100" b="1" dirty="0"/>
              <a:t>Pour sauvegarder:</a:t>
            </a:r>
            <a:endParaRPr lang="fr-CA" sz="1100" dirty="0"/>
          </a:p>
          <a:p>
            <a:pPr lvl="0"/>
            <a:r>
              <a:rPr lang="fr-CA" sz="1100" dirty="0"/>
              <a:t>Cliquez à droite de la souris et sélectionnez 'Enregistrer sous';</a:t>
            </a:r>
          </a:p>
          <a:p>
            <a:pPr lvl="0"/>
            <a:r>
              <a:rPr lang="fr-CA" sz="1100" dirty="0"/>
              <a:t>Sélectionnez l'emplacement de la sauvegarde et cliquez sur le bouton 'Enregistrer'</a:t>
            </a:r>
          </a:p>
          <a:p>
            <a:r>
              <a:rPr lang="fr-CA" sz="1100" dirty="0"/>
              <a:t/>
            </a:r>
            <a:br>
              <a:rPr lang="fr-CA" sz="1100" dirty="0"/>
            </a:br>
            <a:r>
              <a:rPr lang="fr-CA" sz="1100" b="1" dirty="0"/>
              <a:t>Pour imprimer:</a:t>
            </a:r>
            <a:endParaRPr lang="fr-CA" sz="1100" dirty="0"/>
          </a:p>
          <a:p>
            <a:pPr lvl="0"/>
            <a:r>
              <a:rPr lang="fr-CA" sz="1100" dirty="0"/>
              <a:t>Dans le menu qui apparaît en haut de l'avis de paiement, cliquez sur l'icône de l'imprimante à droite;</a:t>
            </a:r>
          </a:p>
          <a:p>
            <a:pPr lvl="0"/>
            <a:r>
              <a:rPr lang="fr-CA" sz="1100" dirty="0"/>
              <a:t>La fenêtre d'impression s'affichera à l'écran.  Cliquez sur le bouton 'OK'</a:t>
            </a:r>
          </a:p>
        </p:txBody>
      </p:sp>
    </p:spTree>
    <p:extLst>
      <p:ext uri="{BB962C8B-B14F-4D97-AF65-F5344CB8AC3E}">
        <p14:creationId xmlns:p14="http://schemas.microsoft.com/office/powerpoint/2010/main" val="39182929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5332222"/>
            <a:ext cx="6901409" cy="152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57" y="1310411"/>
            <a:ext cx="8687816" cy="334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8952" y="1124744"/>
            <a:ext cx="3366057" cy="4104456"/>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avec flèche 4"/>
          <p:cNvCxnSpPr/>
          <p:nvPr/>
        </p:nvCxnSpPr>
        <p:spPr>
          <a:xfrm flipV="1">
            <a:off x="1907704" y="1628800"/>
            <a:ext cx="3551248" cy="108012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Ellipse 5"/>
          <p:cNvSpPr/>
          <p:nvPr/>
        </p:nvSpPr>
        <p:spPr>
          <a:xfrm>
            <a:off x="1115616" y="1340768"/>
            <a:ext cx="1152128"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ZoneTexte 6"/>
          <p:cNvSpPr txBox="1"/>
          <p:nvPr/>
        </p:nvSpPr>
        <p:spPr>
          <a:xfrm>
            <a:off x="251520" y="17169"/>
            <a:ext cx="8640960" cy="1077218"/>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dirty="0"/>
              <a:t>Le relevé 27 est produit par la Commission des services juridiques pour votre déclaration de revenus.  Le tableau affiche vos relevés 27 </a:t>
            </a:r>
            <a:r>
              <a:rPr lang="fr-CA" sz="1100" dirty="0" smtClean="0"/>
              <a:t>pour </a:t>
            </a:r>
            <a:r>
              <a:rPr lang="fr-CA" sz="1100" dirty="0"/>
              <a:t>les </a:t>
            </a:r>
            <a:r>
              <a:rPr lang="fr-CA" sz="1100" dirty="0" smtClean="0"/>
              <a:t>années à compter de 2017 où vous avez reçu des paiements de plus de 1000$.</a:t>
            </a:r>
            <a:r>
              <a:rPr lang="fr-CA" sz="1100" dirty="0"/>
              <a:t/>
            </a:r>
            <a:br>
              <a:rPr lang="fr-CA" sz="1100" dirty="0"/>
            </a:br>
            <a:r>
              <a:rPr lang="fr-CA" sz="1100" dirty="0"/>
              <a:t/>
            </a:r>
            <a:br>
              <a:rPr lang="fr-CA" sz="1100" dirty="0"/>
            </a:br>
            <a:r>
              <a:rPr lang="fr-CA" sz="1100" b="1" dirty="0"/>
              <a:t>Prendre note que votre relevé de compte </a:t>
            </a:r>
            <a:r>
              <a:rPr lang="fr-CA" sz="1100" b="1" dirty="0" smtClean="0"/>
              <a:t>est </a:t>
            </a:r>
            <a:r>
              <a:rPr lang="fr-CA" sz="1100" b="1" dirty="0"/>
              <a:t>accessible seulement </a:t>
            </a:r>
            <a:r>
              <a:rPr lang="fr-CA" sz="1100" b="1" dirty="0" smtClean="0"/>
              <a:t>avec </a:t>
            </a:r>
            <a:r>
              <a:rPr lang="fr-CA" sz="1100" b="1" dirty="0"/>
              <a:t>le deuxième mot de passe que vous avez reçu par courriel.  </a:t>
            </a:r>
            <a:endParaRPr lang="fr-CA" sz="1100" b="1" dirty="0" smtClean="0"/>
          </a:p>
          <a:p>
            <a:pPr marL="628650" lvl="1" indent="-171450">
              <a:buFont typeface="Arial" panose="020B0604020202020204" pitchFamily="34" charset="0"/>
              <a:buChar char="•"/>
            </a:pPr>
            <a:r>
              <a:rPr lang="fr-CA" sz="1000" b="1" dirty="0" smtClean="0"/>
              <a:t>Le </a:t>
            </a:r>
            <a:r>
              <a:rPr lang="fr-CA" sz="1000" b="1" dirty="0"/>
              <a:t>mot de passe 2</a:t>
            </a:r>
            <a:r>
              <a:rPr lang="fr-CA" sz="1000" dirty="0"/>
              <a:t> vous donne un accès illimité vous permettant d'accéder à votre relevé de compte, au relevé 27,  au formulaire d'adhésion au dépôt direct et à </a:t>
            </a:r>
            <a:r>
              <a:rPr lang="fr-CA" sz="1000" dirty="0" smtClean="0"/>
              <a:t>la </a:t>
            </a:r>
            <a:r>
              <a:rPr lang="fr-CA" sz="1000" dirty="0"/>
              <a:t>facturation en ligne.  </a:t>
            </a:r>
            <a:r>
              <a:rPr lang="fr-CA" sz="1000" b="1" dirty="0">
                <a:solidFill>
                  <a:srgbClr val="003DA5"/>
                </a:solidFill>
              </a:rPr>
              <a:t>Il est de votre responsabilité de conserver la confidentialité de ce mot de passe</a:t>
            </a:r>
            <a:r>
              <a:rPr lang="fr-CA" sz="1000" b="1" dirty="0" smtClean="0">
                <a:solidFill>
                  <a:srgbClr val="003DA5"/>
                </a:solidFill>
              </a:rPr>
              <a:t>.</a:t>
            </a:r>
            <a:r>
              <a:rPr lang="fr-CA" sz="1000" b="1" dirty="0">
                <a:solidFill>
                  <a:srgbClr val="003DA5"/>
                </a:solidFill>
              </a:rPr>
              <a:t> </a:t>
            </a:r>
            <a:endParaRPr lang="fr-CA" sz="1000" dirty="0">
              <a:solidFill>
                <a:srgbClr val="003DA5"/>
              </a:solidFill>
            </a:endParaRPr>
          </a:p>
        </p:txBody>
      </p:sp>
      <p:sp>
        <p:nvSpPr>
          <p:cNvPr id="10" name="ZoneTexte 9"/>
          <p:cNvSpPr txBox="1"/>
          <p:nvPr/>
        </p:nvSpPr>
        <p:spPr>
          <a:xfrm>
            <a:off x="2987824" y="2379966"/>
            <a:ext cx="2160240" cy="1277273"/>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a:t>Pour afficher le relevé 27:</a:t>
            </a:r>
            <a:endParaRPr lang="fr-CA" sz="1100" dirty="0"/>
          </a:p>
          <a:p>
            <a:pPr marL="228600" lvl="0" indent="-228600">
              <a:buFont typeface="+mj-lt"/>
              <a:buAutoNum type="arabicPeriod"/>
            </a:pPr>
            <a:r>
              <a:rPr lang="fr-CA" sz="1100" dirty="0"/>
              <a:t>Cliquez sur le lien qui apparaît en bleu dans la colonne </a:t>
            </a:r>
            <a:r>
              <a:rPr lang="fr-CA" sz="1100" b="1" dirty="0">
                <a:solidFill>
                  <a:srgbClr val="003DA5"/>
                </a:solidFill>
              </a:rPr>
              <a:t>Relevé 27 </a:t>
            </a:r>
            <a:r>
              <a:rPr lang="fr-CA" sz="1100" dirty="0"/>
              <a:t>pour l'année </a:t>
            </a:r>
            <a:r>
              <a:rPr lang="fr-CA" sz="1100" dirty="0" smtClean="0"/>
              <a:t>désirée;</a:t>
            </a:r>
            <a:endParaRPr lang="fr-CA" sz="1100" dirty="0"/>
          </a:p>
          <a:p>
            <a:pPr marL="228600" lvl="0" indent="-228600">
              <a:buFont typeface="+mj-lt"/>
              <a:buAutoNum type="arabicPeriod"/>
            </a:pPr>
            <a:r>
              <a:rPr lang="fr-CA" sz="1100" dirty="0"/>
              <a:t>Le relevé 27 s'affichera à l'écran;</a:t>
            </a:r>
          </a:p>
        </p:txBody>
      </p:sp>
      <p:sp>
        <p:nvSpPr>
          <p:cNvPr id="11" name="ZoneTexte 10"/>
          <p:cNvSpPr txBox="1"/>
          <p:nvPr/>
        </p:nvSpPr>
        <p:spPr>
          <a:xfrm>
            <a:off x="2267744" y="4005064"/>
            <a:ext cx="3024336" cy="938719"/>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smtClean="0"/>
              <a:t>Si </a:t>
            </a:r>
            <a:r>
              <a:rPr lang="fr-CA" sz="1100" b="1" dirty="0"/>
              <a:t>le document n'affiche pas après avoir cliqué sur le lien </a:t>
            </a:r>
            <a:r>
              <a:rPr lang="fr-CA" sz="1100" dirty="0" smtClean="0"/>
              <a:t>c’est que votre </a:t>
            </a:r>
            <a:r>
              <a:rPr lang="fr-CA" sz="1100" dirty="0"/>
              <a:t>navigateur ne permet pas l'affichage des fenêtre </a:t>
            </a:r>
            <a:r>
              <a:rPr lang="fr-CA" sz="1100" dirty="0" smtClean="0"/>
              <a:t>intempestives.</a:t>
            </a:r>
          </a:p>
          <a:p>
            <a:pPr marL="228600" indent="-228600">
              <a:buFont typeface="+mj-lt"/>
              <a:buAutoNum type="arabicPeriod"/>
            </a:pPr>
            <a:r>
              <a:rPr lang="fr-CA" sz="1100" dirty="0" smtClean="0"/>
              <a:t>Suivre les instructions indiquées en bas de page pour permettre l’affichage du relevé 27</a:t>
            </a:r>
            <a:endParaRPr lang="fr-CA" sz="1100" dirty="0"/>
          </a:p>
        </p:txBody>
      </p:sp>
      <p:sp>
        <p:nvSpPr>
          <p:cNvPr id="12" name="ZoneTexte 11"/>
          <p:cNvSpPr txBox="1"/>
          <p:nvPr/>
        </p:nvSpPr>
        <p:spPr>
          <a:xfrm>
            <a:off x="5796136" y="5799812"/>
            <a:ext cx="3298631" cy="769441"/>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pPr lvl="0"/>
            <a:r>
              <a:rPr lang="fr-CA" sz="1100" b="1" dirty="0" smtClean="0"/>
              <a:t>NB: Le </a:t>
            </a:r>
            <a:r>
              <a:rPr lang="fr-CA" sz="1100" b="1" dirty="0"/>
              <a:t>mot de passe 1</a:t>
            </a:r>
            <a:r>
              <a:rPr lang="fr-CA" sz="1100" dirty="0"/>
              <a:t> </a:t>
            </a:r>
            <a:r>
              <a:rPr lang="fr-CA" sz="1100" b="1" dirty="0">
                <a:solidFill>
                  <a:srgbClr val="003DA5"/>
                </a:solidFill>
              </a:rPr>
              <a:t>donne un accès limité vous permettant seulement de traiter des données de facturation</a:t>
            </a:r>
            <a:r>
              <a:rPr lang="fr-CA" sz="1100" dirty="0"/>
              <a:t>, aucun accès aux relevés et au formulaire d'adhésion au dépôt direct;</a:t>
            </a:r>
          </a:p>
        </p:txBody>
      </p:sp>
      <p:sp>
        <p:nvSpPr>
          <p:cNvPr id="13" name="ZoneTexte 12"/>
          <p:cNvSpPr txBox="1"/>
          <p:nvPr/>
        </p:nvSpPr>
        <p:spPr>
          <a:xfrm>
            <a:off x="5849767" y="2869137"/>
            <a:ext cx="2880320" cy="1954381"/>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a:t>Pour </a:t>
            </a:r>
            <a:r>
              <a:rPr lang="fr-CA" sz="1100" b="1" dirty="0" smtClean="0"/>
              <a:t>sauvegarder le relevé 27:</a:t>
            </a:r>
            <a:endParaRPr lang="fr-CA" sz="1100" dirty="0"/>
          </a:p>
          <a:p>
            <a:pPr lvl="0"/>
            <a:r>
              <a:rPr lang="fr-CA" sz="1100" dirty="0"/>
              <a:t>Cliquez à droite de la souris et sélectionnez 'Enregistrer sous';</a:t>
            </a:r>
          </a:p>
          <a:p>
            <a:pPr lvl="0"/>
            <a:r>
              <a:rPr lang="fr-CA" sz="1100" dirty="0"/>
              <a:t>Sélectionnez l'emplacement de la sauvegarde et cliquez sur le bouton 'Enregistrer'</a:t>
            </a:r>
          </a:p>
          <a:p>
            <a:r>
              <a:rPr lang="fr-CA" sz="1100" dirty="0"/>
              <a:t/>
            </a:r>
            <a:br>
              <a:rPr lang="fr-CA" sz="1100" dirty="0"/>
            </a:br>
            <a:r>
              <a:rPr lang="fr-CA" sz="1100" b="1" dirty="0"/>
              <a:t>Pour </a:t>
            </a:r>
            <a:r>
              <a:rPr lang="fr-CA" sz="1100" b="1" dirty="0" smtClean="0"/>
              <a:t>imprimer le relevé 27:</a:t>
            </a:r>
            <a:endParaRPr lang="fr-CA" sz="1100" dirty="0"/>
          </a:p>
          <a:p>
            <a:pPr lvl="0"/>
            <a:r>
              <a:rPr lang="fr-CA" sz="1100" dirty="0"/>
              <a:t>Dans le menu qui apparaît en </a:t>
            </a:r>
            <a:r>
              <a:rPr lang="fr-CA" sz="1100" dirty="0" smtClean="0"/>
              <a:t>haut, cliquez </a:t>
            </a:r>
            <a:r>
              <a:rPr lang="fr-CA" sz="1100" dirty="0"/>
              <a:t>sur l'icône de l'imprimante à droite;</a:t>
            </a:r>
          </a:p>
          <a:p>
            <a:pPr lvl="0"/>
            <a:r>
              <a:rPr lang="fr-CA" sz="1100" dirty="0"/>
              <a:t>La fenêtre d'impression s'affichera à l'écran.  Cliquez sur le bouton 'OK'</a:t>
            </a:r>
          </a:p>
        </p:txBody>
      </p:sp>
    </p:spTree>
    <p:extLst>
      <p:ext uri="{BB962C8B-B14F-4D97-AF65-F5344CB8AC3E}">
        <p14:creationId xmlns:p14="http://schemas.microsoft.com/office/powerpoint/2010/main" val="2552085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924944"/>
            <a:ext cx="7276554" cy="3397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necteur droit avec flèche 2"/>
          <p:cNvCxnSpPr/>
          <p:nvPr/>
        </p:nvCxnSpPr>
        <p:spPr>
          <a:xfrm flipV="1">
            <a:off x="3635896" y="3068960"/>
            <a:ext cx="792088" cy="266429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363582" y="5877272"/>
            <a:ext cx="2328984" cy="261610"/>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smtClean="0"/>
              <a:t>Confirmation d’envoi</a:t>
            </a:r>
          </a:p>
        </p:txBody>
      </p:sp>
      <p:sp>
        <p:nvSpPr>
          <p:cNvPr id="7" name="Rectangle 6"/>
          <p:cNvSpPr/>
          <p:nvPr/>
        </p:nvSpPr>
        <p:spPr>
          <a:xfrm>
            <a:off x="3978862" y="980728"/>
            <a:ext cx="196129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252" y="354335"/>
            <a:ext cx="5257800"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721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8639"/>
            <a:ext cx="7848872" cy="6619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4788024" y="3068960"/>
            <a:ext cx="4067944" cy="3631763"/>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smtClean="0"/>
              <a:t>Pour avoir accès au système de la Facturation des mandats d’aide juridique en ligne, vous devez être un avocat ou un notaire </a:t>
            </a:r>
            <a:r>
              <a:rPr lang="fr-CA" sz="1000" b="1" dirty="0" smtClean="0">
                <a:solidFill>
                  <a:srgbClr val="003DA5"/>
                </a:solidFill>
              </a:rPr>
              <a:t>ayant déjà obtenu un mandat d’aide juridique.  </a:t>
            </a:r>
          </a:p>
          <a:p>
            <a:endParaRPr lang="fr-CA" sz="1000" b="1" dirty="0"/>
          </a:p>
          <a:p>
            <a:r>
              <a:rPr lang="fr-CA" sz="1000" dirty="0" smtClean="0"/>
              <a:t>Afin d’obtenir un code d’utilisateur et vos mots de passe, vous devez remplir le formation de Demande d’inscription</a:t>
            </a:r>
          </a:p>
          <a:p>
            <a:endParaRPr lang="fr-CA" sz="1000" dirty="0"/>
          </a:p>
          <a:p>
            <a:pPr marL="171450" indent="-171450">
              <a:buFont typeface="Arial" panose="020B0604020202020204" pitchFamily="34" charset="0"/>
              <a:buChar char="•"/>
            </a:pPr>
            <a:r>
              <a:rPr lang="fr-CA" sz="1000" b="1" dirty="0" smtClean="0"/>
              <a:t>Remplissez</a:t>
            </a:r>
            <a:r>
              <a:rPr lang="fr-CA" sz="1000" dirty="0" smtClean="0"/>
              <a:t> tous les champs</a:t>
            </a:r>
          </a:p>
          <a:p>
            <a:r>
              <a:rPr lang="fr-CA" sz="1000" b="1" dirty="0"/>
              <a:t>Si votre année d’adhésion et/ou votre numéro de membre ne figurent pas dans votre dossier, vous devrez envoyer un courriel à qfvi@csj.qc.ca pour compléter votre dossier.</a:t>
            </a:r>
          </a:p>
          <a:p>
            <a:pPr marL="171450" indent="-171450">
              <a:buFont typeface="Arial" panose="020B0604020202020204" pitchFamily="34" charset="0"/>
              <a:buChar char="•"/>
            </a:pPr>
            <a:endParaRPr lang="fr-CA" sz="1000" dirty="0" smtClean="0"/>
          </a:p>
          <a:p>
            <a:pPr marL="171450" indent="-171450">
              <a:buFont typeface="Arial" panose="020B0604020202020204" pitchFamily="34" charset="0"/>
              <a:buChar char="•"/>
            </a:pPr>
            <a:r>
              <a:rPr lang="fr-CA" sz="1000" b="1" dirty="0"/>
              <a:t>C</a:t>
            </a:r>
            <a:r>
              <a:rPr lang="fr-CA" sz="1000" b="1" dirty="0" smtClean="0"/>
              <a:t>ochez</a:t>
            </a:r>
            <a:r>
              <a:rPr lang="fr-CA" sz="1000" dirty="0" smtClean="0"/>
              <a:t> la case « </a:t>
            </a:r>
            <a:r>
              <a:rPr lang="fr-CA" sz="1000" i="1" dirty="0"/>
              <a:t>J'accepte que le code d'utilisateur et les mots de passe me soient envoyés à l'adresse courriel mentionnée </a:t>
            </a:r>
            <a:r>
              <a:rPr lang="fr-CA" sz="1000" i="1" dirty="0" smtClean="0"/>
              <a:t>ci-dessus »</a:t>
            </a:r>
          </a:p>
          <a:p>
            <a:pPr marL="171450" indent="-171450">
              <a:buFont typeface="Arial" panose="020B0604020202020204" pitchFamily="34" charset="0"/>
              <a:buChar char="•"/>
            </a:pPr>
            <a:r>
              <a:rPr lang="fr-CA" sz="1000" b="1" dirty="0" smtClean="0"/>
              <a:t>Cliquez</a:t>
            </a:r>
            <a:r>
              <a:rPr lang="fr-CA" sz="1000" dirty="0" smtClean="0"/>
              <a:t> sur le bouton « Soumettre »</a:t>
            </a:r>
          </a:p>
          <a:p>
            <a:endParaRPr lang="fr-CA" sz="1000" dirty="0" smtClean="0"/>
          </a:p>
          <a:p>
            <a:r>
              <a:rPr lang="fr-CA" sz="1000" dirty="0" smtClean="0"/>
              <a:t>Les données seront acheminées à la Commission des services juridiques.  Prévoyez un délai de quelques jours.</a:t>
            </a:r>
          </a:p>
          <a:p>
            <a:endParaRPr lang="fr-CA" sz="1000" dirty="0"/>
          </a:p>
          <a:p>
            <a:r>
              <a:rPr lang="fr-CA" sz="1000" b="1" dirty="0" smtClean="0"/>
              <a:t>Un courriel vous sera retourné avec votre code d’utilisateur et vos mots de passe.</a:t>
            </a:r>
          </a:p>
          <a:p>
            <a:endParaRPr lang="fr-CA" sz="1000" b="1" dirty="0" smtClean="0"/>
          </a:p>
          <a:p>
            <a:endParaRPr lang="fr-CA" sz="1000" dirty="0"/>
          </a:p>
        </p:txBody>
      </p:sp>
      <p:sp>
        <p:nvSpPr>
          <p:cNvPr id="4" name="Ellipse 3"/>
          <p:cNvSpPr/>
          <p:nvPr/>
        </p:nvSpPr>
        <p:spPr>
          <a:xfrm>
            <a:off x="1532678" y="764704"/>
            <a:ext cx="1095106"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05102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88640"/>
            <a:ext cx="8556567"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6948264" y="6011335"/>
            <a:ext cx="1728192" cy="261610"/>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smtClean="0"/>
              <a:t>Confirmation d’envoi</a:t>
            </a:r>
          </a:p>
        </p:txBody>
      </p:sp>
      <p:sp>
        <p:nvSpPr>
          <p:cNvPr id="5" name="Ellipse 4"/>
          <p:cNvSpPr/>
          <p:nvPr/>
        </p:nvSpPr>
        <p:spPr>
          <a:xfrm>
            <a:off x="323528" y="5805264"/>
            <a:ext cx="6048672" cy="9361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977378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908720"/>
            <a:ext cx="8049902" cy="4176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2051720" y="5119710"/>
            <a:ext cx="4067944" cy="1169551"/>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dirty="0" smtClean="0"/>
              <a:t>La page de la Convention de l’utilisateur s’affichera lors du premier accès au site de la Facturation des mandats d’aide juridique.</a:t>
            </a:r>
          </a:p>
          <a:p>
            <a:endParaRPr lang="fr-CA" sz="1000" b="1" dirty="0"/>
          </a:p>
          <a:p>
            <a:pPr marL="228600" indent="-228600">
              <a:buFont typeface="+mj-lt"/>
              <a:buAutoNum type="arabicPeriod"/>
            </a:pPr>
            <a:r>
              <a:rPr lang="fr-CA" sz="1000" dirty="0" smtClean="0"/>
              <a:t>Vous devez cliquer la case à cocher pour confirmer avoir lu la Convention de l’utilisateur.</a:t>
            </a:r>
          </a:p>
          <a:p>
            <a:pPr marL="228600" indent="-228600">
              <a:buFont typeface="+mj-lt"/>
              <a:buAutoNum type="arabicPeriod"/>
            </a:pPr>
            <a:r>
              <a:rPr lang="fr-CA" sz="1000" dirty="0" smtClean="0"/>
              <a:t>Cliquez sur le bouton ‘</a:t>
            </a:r>
            <a:r>
              <a:rPr lang="fr-CA" sz="1000" i="1" dirty="0" smtClean="0"/>
              <a:t>Confirmer</a:t>
            </a:r>
            <a:r>
              <a:rPr lang="fr-CA" sz="1000" dirty="0" smtClean="0"/>
              <a:t>’</a:t>
            </a:r>
          </a:p>
          <a:p>
            <a:endParaRPr lang="fr-CA" sz="1000" b="1" dirty="0"/>
          </a:p>
        </p:txBody>
      </p:sp>
    </p:spTree>
    <p:extLst>
      <p:ext uri="{BB962C8B-B14F-4D97-AF65-F5344CB8AC3E}">
        <p14:creationId xmlns:p14="http://schemas.microsoft.com/office/powerpoint/2010/main" val="2886102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611560" y="471711"/>
            <a:ext cx="7164387" cy="6098898"/>
            <a:chOff x="611560" y="471711"/>
            <a:chExt cx="7164387" cy="6098898"/>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7164287" cy="551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71711"/>
              <a:ext cx="716438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47864" y="2668121"/>
              <a:ext cx="1080120" cy="107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p:cNvSpPr/>
            <p:nvPr/>
          </p:nvSpPr>
          <p:spPr>
            <a:xfrm>
              <a:off x="1763688" y="2673206"/>
              <a:ext cx="1080120" cy="1077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p:cNvSpPr txBox="1"/>
            <p:nvPr/>
          </p:nvSpPr>
          <p:spPr>
            <a:xfrm>
              <a:off x="1744463" y="2637492"/>
              <a:ext cx="739305" cy="215444"/>
            </a:xfrm>
            <a:prstGeom prst="rect">
              <a:avLst/>
            </a:prstGeom>
            <a:noFill/>
          </p:spPr>
          <p:txBody>
            <a:bodyPr wrap="none" rtlCol="0">
              <a:spAutoFit/>
            </a:bodyPr>
            <a:lstStyle/>
            <a:p>
              <a:r>
                <a:rPr lang="fr-CA" sz="800" dirty="0" smtClean="0">
                  <a:solidFill>
                    <a:schemeClr val="tx1">
                      <a:lumMod val="65000"/>
                      <a:lumOff val="35000"/>
                    </a:schemeClr>
                  </a:solidFill>
                </a:rPr>
                <a:t>Nom Prénom</a:t>
              </a:r>
              <a:endParaRPr lang="fr-CA" sz="800" dirty="0">
                <a:solidFill>
                  <a:schemeClr val="tx1">
                    <a:lumMod val="65000"/>
                    <a:lumOff val="35000"/>
                  </a:schemeClr>
                </a:solidFill>
              </a:endParaRPr>
            </a:p>
          </p:txBody>
        </p:sp>
        <p:sp>
          <p:nvSpPr>
            <p:cNvPr id="9" name="ZoneTexte 8"/>
            <p:cNvSpPr txBox="1"/>
            <p:nvPr/>
          </p:nvSpPr>
          <p:spPr>
            <a:xfrm>
              <a:off x="3328639" y="2636912"/>
              <a:ext cx="997389" cy="215444"/>
            </a:xfrm>
            <a:prstGeom prst="rect">
              <a:avLst/>
            </a:prstGeom>
            <a:noFill/>
          </p:spPr>
          <p:txBody>
            <a:bodyPr wrap="none" rtlCol="0">
              <a:spAutoFit/>
            </a:bodyPr>
            <a:lstStyle/>
            <a:p>
              <a:r>
                <a:rPr lang="fr-CA" sz="800" dirty="0" smtClean="0">
                  <a:solidFill>
                    <a:schemeClr val="tx1">
                      <a:lumMod val="65000"/>
                      <a:lumOff val="35000"/>
                    </a:schemeClr>
                  </a:solidFill>
                </a:rPr>
                <a:t>Nom@serveur.com</a:t>
              </a:r>
              <a:endParaRPr lang="fr-CA" sz="800" dirty="0">
                <a:solidFill>
                  <a:schemeClr val="tx1">
                    <a:lumMod val="65000"/>
                    <a:lumOff val="35000"/>
                  </a:schemeClr>
                </a:solidFill>
              </a:endParaRPr>
            </a:p>
          </p:txBody>
        </p:sp>
        <p:sp>
          <p:nvSpPr>
            <p:cNvPr id="10" name="Rectangle 9"/>
            <p:cNvSpPr/>
            <p:nvPr/>
          </p:nvSpPr>
          <p:spPr>
            <a:xfrm>
              <a:off x="4860032" y="2775843"/>
              <a:ext cx="864096" cy="149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ZoneTexte 10"/>
            <p:cNvSpPr txBox="1"/>
            <p:nvPr/>
          </p:nvSpPr>
          <p:spPr>
            <a:xfrm>
              <a:off x="4840807" y="2708920"/>
              <a:ext cx="494046" cy="215444"/>
            </a:xfrm>
            <a:prstGeom prst="rect">
              <a:avLst/>
            </a:prstGeom>
            <a:noFill/>
          </p:spPr>
          <p:txBody>
            <a:bodyPr wrap="none" rtlCol="0">
              <a:spAutoFit/>
            </a:bodyPr>
            <a:lstStyle/>
            <a:p>
              <a:r>
                <a:rPr lang="fr-CA" sz="800" dirty="0" smtClean="0">
                  <a:solidFill>
                    <a:schemeClr val="tx1">
                      <a:lumMod val="65000"/>
                      <a:lumOff val="35000"/>
                    </a:schemeClr>
                  </a:solidFill>
                </a:rPr>
                <a:t>P12345</a:t>
              </a:r>
              <a:endParaRPr lang="fr-CA" sz="800" dirty="0">
                <a:solidFill>
                  <a:schemeClr val="tx1">
                    <a:lumMod val="65000"/>
                    <a:lumOff val="35000"/>
                  </a:schemeClr>
                </a:solidFill>
              </a:endParaRPr>
            </a:p>
          </p:txBody>
        </p:sp>
      </p:grpSp>
      <p:sp>
        <p:nvSpPr>
          <p:cNvPr id="15" name="ZoneTexte 14"/>
          <p:cNvSpPr txBox="1"/>
          <p:nvPr/>
        </p:nvSpPr>
        <p:spPr>
          <a:xfrm>
            <a:off x="4934256" y="1556792"/>
            <a:ext cx="3853937" cy="2108269"/>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000" b="1" u="sng" dirty="0"/>
              <a:t>Si </a:t>
            </a:r>
            <a:r>
              <a:rPr lang="fr-CA" sz="1000" b="1" u="sng" dirty="0" smtClean="0"/>
              <a:t>vous n’avez pas encore adhéré au </a:t>
            </a:r>
            <a:r>
              <a:rPr lang="fr-CA" sz="1000" b="1" u="sng" dirty="0"/>
              <a:t>dépôt direct </a:t>
            </a:r>
            <a:r>
              <a:rPr lang="fr-CA" sz="1000" b="1" u="sng" dirty="0" smtClean="0"/>
              <a:t>:</a:t>
            </a:r>
            <a:endParaRPr lang="fr-CA" sz="1000" b="1" u="sng" dirty="0"/>
          </a:p>
          <a:p>
            <a:endParaRPr lang="fr-CA" sz="1000" b="1" dirty="0"/>
          </a:p>
          <a:p>
            <a:pPr marL="228600" indent="-228600">
              <a:buFont typeface="+mj-lt"/>
              <a:buAutoNum type="arabicPeriod"/>
            </a:pPr>
            <a:r>
              <a:rPr lang="fr-CA" sz="1100" b="1" dirty="0" smtClean="0">
                <a:solidFill>
                  <a:srgbClr val="003DA5"/>
                </a:solidFill>
              </a:rPr>
              <a:t>L’onglet facturation sera  </a:t>
            </a:r>
            <a:r>
              <a:rPr lang="fr-CA" sz="1100" b="1" dirty="0">
                <a:solidFill>
                  <a:srgbClr val="003DA5"/>
                </a:solidFill>
              </a:rPr>
              <a:t>bloqué dans le menu;</a:t>
            </a:r>
          </a:p>
          <a:p>
            <a:pPr marL="228600" indent="-228600">
              <a:buFont typeface="+mj-lt"/>
              <a:buAutoNum type="arabicPeriod"/>
            </a:pPr>
            <a:r>
              <a:rPr lang="fr-CA" sz="1000" b="1" dirty="0" smtClean="0"/>
              <a:t>Vous devez avoir fourni au préalable les données suivantes dans votre profil: </a:t>
            </a:r>
            <a:r>
              <a:rPr lang="fr-CA" sz="1000" dirty="0" smtClean="0"/>
              <a:t>votre </a:t>
            </a:r>
            <a:r>
              <a:rPr lang="fr-CA" sz="1000" dirty="0"/>
              <a:t>année d’adhésion au Barreau, votre numéro de membre du Barreau et votre question </a:t>
            </a:r>
            <a:r>
              <a:rPr lang="fr-CA" sz="1000" dirty="0" smtClean="0"/>
              <a:t>secrète;</a:t>
            </a:r>
            <a:endParaRPr lang="fr-CA" sz="1000" b="1" dirty="0" smtClean="0"/>
          </a:p>
          <a:p>
            <a:pPr marL="228600" indent="-228600">
              <a:buFont typeface="+mj-lt"/>
              <a:buAutoNum type="arabicPeriod"/>
            </a:pPr>
            <a:r>
              <a:rPr lang="fr-CA" sz="1000" dirty="0" smtClean="0"/>
              <a:t>Remplissez le formulaire et répondez aux </a:t>
            </a:r>
            <a:r>
              <a:rPr lang="fr-CA" sz="1000" dirty="0"/>
              <a:t>questions de </a:t>
            </a:r>
            <a:r>
              <a:rPr lang="fr-CA" sz="1000" dirty="0" smtClean="0"/>
              <a:t>sécurité;</a:t>
            </a:r>
            <a:endParaRPr lang="fr-CA" sz="1000" dirty="0"/>
          </a:p>
          <a:p>
            <a:pPr marL="228600" indent="-228600">
              <a:buFont typeface="+mj-lt"/>
              <a:buAutoNum type="arabicPeriod"/>
            </a:pPr>
            <a:r>
              <a:rPr lang="fr-CA" sz="1000" dirty="0" smtClean="0"/>
              <a:t>Attachez votre spécimen </a:t>
            </a:r>
            <a:r>
              <a:rPr lang="fr-CA" sz="1000" dirty="0"/>
              <a:t>de </a:t>
            </a:r>
            <a:r>
              <a:rPr lang="fr-CA" sz="1000" dirty="0" smtClean="0"/>
              <a:t>chèque</a:t>
            </a:r>
          </a:p>
          <a:p>
            <a:pPr marL="228600" indent="-228600">
              <a:buFont typeface="+mj-lt"/>
              <a:buAutoNum type="arabicPeriod"/>
            </a:pPr>
            <a:r>
              <a:rPr lang="fr-CA" sz="1000" dirty="0" smtClean="0"/>
              <a:t>Cochez </a:t>
            </a:r>
            <a:r>
              <a:rPr lang="fr-CA" sz="1000" dirty="0"/>
              <a:t>la case </a:t>
            </a:r>
            <a:r>
              <a:rPr lang="fr-CA" sz="1000" dirty="0" smtClean="0"/>
              <a:t>du </a:t>
            </a:r>
            <a:r>
              <a:rPr lang="fr-CA" sz="1000" dirty="0"/>
              <a:t>consentement et cochez la case </a:t>
            </a:r>
            <a:r>
              <a:rPr lang="fr-CA" sz="1000" dirty="0" smtClean="0"/>
              <a:t> ‘</a:t>
            </a:r>
            <a:r>
              <a:rPr lang="fr-CA" sz="1000" dirty="0"/>
              <a:t>J</a:t>
            </a:r>
            <a:r>
              <a:rPr lang="fr-CA" sz="1000" dirty="0" smtClean="0"/>
              <a:t>e </a:t>
            </a:r>
            <a:r>
              <a:rPr lang="fr-CA" sz="1000" dirty="0"/>
              <a:t>ne suis pas un </a:t>
            </a:r>
            <a:r>
              <a:rPr lang="fr-CA" sz="1000" dirty="0" smtClean="0"/>
              <a:t>robot’</a:t>
            </a:r>
          </a:p>
          <a:p>
            <a:pPr marL="228600" indent="-228600">
              <a:buFont typeface="+mj-lt"/>
              <a:buAutoNum type="arabicPeriod"/>
            </a:pPr>
            <a:r>
              <a:rPr lang="fr-CA" sz="1000" dirty="0" smtClean="0"/>
              <a:t>Cliquez </a:t>
            </a:r>
            <a:r>
              <a:rPr lang="fr-CA" sz="1000" dirty="0"/>
              <a:t>sur le bouton ‘</a:t>
            </a:r>
            <a:r>
              <a:rPr lang="fr-CA" sz="1000" i="1" dirty="0"/>
              <a:t>Soumettre</a:t>
            </a:r>
            <a:r>
              <a:rPr lang="fr-CA" sz="1000" dirty="0"/>
              <a:t>’.  </a:t>
            </a:r>
            <a:endParaRPr lang="fr-CA" sz="1000" dirty="0" smtClean="0"/>
          </a:p>
          <a:p>
            <a:r>
              <a:rPr lang="fr-CA" sz="1000" b="1" dirty="0" smtClean="0">
                <a:solidFill>
                  <a:srgbClr val="003DA5"/>
                </a:solidFill>
              </a:rPr>
              <a:t>Aussitôt </a:t>
            </a:r>
            <a:r>
              <a:rPr lang="fr-CA" sz="1000" b="1" dirty="0">
                <a:solidFill>
                  <a:srgbClr val="003DA5"/>
                </a:solidFill>
              </a:rPr>
              <a:t>que le bouton </a:t>
            </a:r>
            <a:r>
              <a:rPr lang="fr-CA" sz="1000" b="1" dirty="0" smtClean="0">
                <a:solidFill>
                  <a:srgbClr val="003DA5"/>
                </a:solidFill>
              </a:rPr>
              <a:t>« </a:t>
            </a:r>
            <a:r>
              <a:rPr lang="fr-CA" sz="1000" b="1" i="1" dirty="0">
                <a:solidFill>
                  <a:srgbClr val="003DA5"/>
                </a:solidFill>
              </a:rPr>
              <a:t>S</a:t>
            </a:r>
            <a:r>
              <a:rPr lang="fr-CA" sz="1000" b="1" i="1" dirty="0" smtClean="0">
                <a:solidFill>
                  <a:srgbClr val="003DA5"/>
                </a:solidFill>
              </a:rPr>
              <a:t>oumettre</a:t>
            </a:r>
            <a:r>
              <a:rPr lang="fr-CA" sz="1000" b="1" dirty="0" smtClean="0">
                <a:solidFill>
                  <a:srgbClr val="003DA5"/>
                </a:solidFill>
              </a:rPr>
              <a:t> » </a:t>
            </a:r>
            <a:r>
              <a:rPr lang="fr-CA" sz="1000" b="1" dirty="0">
                <a:solidFill>
                  <a:srgbClr val="003DA5"/>
                </a:solidFill>
              </a:rPr>
              <a:t>a été </a:t>
            </a:r>
            <a:r>
              <a:rPr lang="fr-CA" sz="1000" b="1" dirty="0" smtClean="0">
                <a:solidFill>
                  <a:srgbClr val="003DA5"/>
                </a:solidFill>
              </a:rPr>
              <a:t>cliqué vous aurez accès </a:t>
            </a:r>
            <a:r>
              <a:rPr lang="fr-CA" sz="1000" b="1" dirty="0">
                <a:solidFill>
                  <a:srgbClr val="003DA5"/>
                </a:solidFill>
              </a:rPr>
              <a:t>au menu facturation</a:t>
            </a:r>
            <a:r>
              <a:rPr lang="fr-CA" sz="1000" b="1" dirty="0"/>
              <a:t>.  </a:t>
            </a:r>
          </a:p>
        </p:txBody>
      </p:sp>
      <p:sp>
        <p:nvSpPr>
          <p:cNvPr id="16" name="Ellipse 15"/>
          <p:cNvSpPr/>
          <p:nvPr/>
        </p:nvSpPr>
        <p:spPr>
          <a:xfrm>
            <a:off x="1115616" y="980728"/>
            <a:ext cx="151216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51799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556792"/>
            <a:ext cx="8917831" cy="509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6372200" y="6143392"/>
            <a:ext cx="2016224" cy="261610"/>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smtClean="0"/>
              <a:t>Confirmation d’envoi</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332656"/>
            <a:ext cx="6078537"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449296" y="334984"/>
            <a:ext cx="2016224" cy="1107996"/>
          </a:xfrm>
          <a:prstGeom prst="rect">
            <a:avLst/>
          </a:prstGeom>
          <a:solidFill>
            <a:schemeClr val="accent2">
              <a:lumMod val="20000"/>
              <a:lumOff val="80000"/>
            </a:schemeClr>
          </a:solidFill>
          <a:ln w="6350">
            <a:solidFill>
              <a:schemeClr val="tx1"/>
            </a:solidFill>
          </a:ln>
          <a:effectLst>
            <a:outerShdw blurRad="50800" dist="38100" dir="2700000" algn="tl" rotWithShape="0">
              <a:prstClr val="black">
                <a:alpha val="40000"/>
              </a:prstClr>
            </a:outerShdw>
          </a:effectLst>
        </p:spPr>
        <p:txBody>
          <a:bodyPr wrap="square" rtlCol="0">
            <a:spAutoFit/>
          </a:bodyPr>
          <a:lstStyle/>
          <a:p>
            <a:r>
              <a:rPr lang="fr-CA" sz="1100" b="1" dirty="0" smtClean="0"/>
              <a:t>Un courriel est envoyé à la Commission des services juridique et une copie vous est envoyée à titre de confirmation avec une copie de votre spécimen de chèque</a:t>
            </a:r>
          </a:p>
        </p:txBody>
      </p:sp>
      <p:cxnSp>
        <p:nvCxnSpPr>
          <p:cNvPr id="5" name="Connecteur droit avec flèche 4"/>
          <p:cNvCxnSpPr/>
          <p:nvPr/>
        </p:nvCxnSpPr>
        <p:spPr>
          <a:xfrm flipV="1">
            <a:off x="2123728" y="548680"/>
            <a:ext cx="864096" cy="115212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097722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3751</TotalTime>
  <Words>2532</Words>
  <Application>Microsoft Office PowerPoint</Application>
  <PresentationFormat>Affichage à l'écran (4:3)</PresentationFormat>
  <Paragraphs>345</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Diane Laurin</dc:creator>
  <cp:lastModifiedBy>Diane Laurin</cp:lastModifiedBy>
  <cp:revision>162</cp:revision>
  <cp:lastPrinted>2018-06-20T17:47:21Z</cp:lastPrinted>
  <dcterms:created xsi:type="dcterms:W3CDTF">2018-05-23T20:02:17Z</dcterms:created>
  <dcterms:modified xsi:type="dcterms:W3CDTF">2018-06-28T15:25:51Z</dcterms:modified>
</cp:coreProperties>
</file>